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56" r:id="rId5"/>
    <p:sldId id="269" r:id="rId6"/>
    <p:sldId id="263" r:id="rId7"/>
    <p:sldId id="273" r:id="rId8"/>
    <p:sldId id="265" r:id="rId9"/>
    <p:sldId id="266" r:id="rId10"/>
    <p:sldId id="268" r:id="rId11"/>
    <p:sldId id="270" r:id="rId12"/>
    <p:sldId id="274" r:id="rId13"/>
    <p:sldId id="276" r:id="rId14"/>
    <p:sldId id="267" r:id="rId15"/>
    <p:sldId id="277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49846" autoAdjust="0"/>
  </p:normalViewPr>
  <p:slideViewPr>
    <p:cSldViewPr snapToGrid="0">
      <p:cViewPr varScale="1">
        <p:scale>
          <a:sx n="26" d="100"/>
          <a:sy n="26" d="100"/>
        </p:scale>
        <p:origin x="214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65E04-A3A8-4D5B-B2C0-5B92277CE563}" type="doc">
      <dgm:prSet loTypeId="urn:microsoft.com/office/officeart/2005/8/layout/hierarchy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906DEF-A030-4E79-B82C-F093A3821319}">
      <dgm:prSet/>
      <dgm:spPr/>
      <dgm:t>
        <a:bodyPr/>
        <a:lstStyle/>
        <a:p>
          <a:r>
            <a:rPr lang="en-US" dirty="0"/>
            <a:t>Primary Causes:</a:t>
          </a:r>
        </a:p>
      </dgm:t>
    </dgm:pt>
    <dgm:pt modelId="{3358DCE8-EF36-411B-87CE-CF67866CBBF4}" type="parTrans" cxnId="{CF1C4040-F552-43B7-8138-0202B49AA0DB}">
      <dgm:prSet/>
      <dgm:spPr/>
      <dgm:t>
        <a:bodyPr/>
        <a:lstStyle/>
        <a:p>
          <a:endParaRPr lang="en-US"/>
        </a:p>
      </dgm:t>
    </dgm:pt>
    <dgm:pt modelId="{303F97AE-E721-42D2-A9B5-789473E29279}" type="sibTrans" cxnId="{CF1C4040-F552-43B7-8138-0202B49AA0DB}">
      <dgm:prSet/>
      <dgm:spPr/>
      <dgm:t>
        <a:bodyPr/>
        <a:lstStyle/>
        <a:p>
          <a:endParaRPr lang="en-US"/>
        </a:p>
      </dgm:t>
    </dgm:pt>
    <dgm:pt modelId="{342EF0D4-C1B2-4C59-9BC7-93518853E1F7}">
      <dgm:prSet/>
      <dgm:spPr/>
      <dgm:t>
        <a:bodyPr/>
        <a:lstStyle/>
        <a:p>
          <a:r>
            <a:rPr lang="en-US" dirty="0"/>
            <a:t>Flight Simulator Training Fidelity</a:t>
          </a:r>
        </a:p>
      </dgm:t>
    </dgm:pt>
    <dgm:pt modelId="{0ED9DD76-665A-449E-9394-AEB26465785D}" type="parTrans" cxnId="{75EC1959-B21E-4096-BAA3-1CDA167FCE4A}">
      <dgm:prSet/>
      <dgm:spPr/>
      <dgm:t>
        <a:bodyPr/>
        <a:lstStyle/>
        <a:p>
          <a:endParaRPr lang="en-US"/>
        </a:p>
      </dgm:t>
    </dgm:pt>
    <dgm:pt modelId="{6E6BDE78-25A4-4A06-91F3-5540582B4709}" type="sibTrans" cxnId="{75EC1959-B21E-4096-BAA3-1CDA167FCE4A}">
      <dgm:prSet/>
      <dgm:spPr/>
      <dgm:t>
        <a:bodyPr/>
        <a:lstStyle/>
        <a:p>
          <a:endParaRPr lang="en-US"/>
        </a:p>
      </dgm:t>
    </dgm:pt>
    <dgm:pt modelId="{2A5D4D56-F8E3-4850-9DE2-94D2AC8A82DC}">
      <dgm:prSet/>
      <dgm:spPr/>
      <dgm:t>
        <a:bodyPr/>
        <a:lstStyle/>
        <a:p>
          <a:r>
            <a:rPr lang="en-US" dirty="0"/>
            <a:t>Transference from Piloting Other Types of Aircraft</a:t>
          </a:r>
        </a:p>
      </dgm:t>
    </dgm:pt>
    <dgm:pt modelId="{FB09CEF1-1E00-45C9-9598-5879E7BE553D}" type="parTrans" cxnId="{7A98F3A6-7170-4B2D-A55E-842F4D83B221}">
      <dgm:prSet/>
      <dgm:spPr/>
      <dgm:t>
        <a:bodyPr/>
        <a:lstStyle/>
        <a:p>
          <a:endParaRPr lang="en-US"/>
        </a:p>
      </dgm:t>
    </dgm:pt>
    <dgm:pt modelId="{5B685FA5-F38F-4AD7-91D6-C43994320C05}" type="sibTrans" cxnId="{7A98F3A6-7170-4B2D-A55E-842F4D83B221}">
      <dgm:prSet/>
      <dgm:spPr/>
      <dgm:t>
        <a:bodyPr/>
        <a:lstStyle/>
        <a:p>
          <a:endParaRPr lang="en-US"/>
        </a:p>
      </dgm:t>
    </dgm:pt>
    <dgm:pt modelId="{B4CC3D30-C8D0-4522-A2F1-494F677D31D8}">
      <dgm:prSet/>
      <dgm:spPr/>
      <dgm:t>
        <a:bodyPr/>
        <a:lstStyle/>
        <a:p>
          <a:r>
            <a:rPr lang="en-US" dirty="0"/>
            <a:t>Flight Deck Updates – Advancing Technology</a:t>
          </a:r>
        </a:p>
      </dgm:t>
    </dgm:pt>
    <dgm:pt modelId="{C0688C84-2E76-44DD-A99B-97A901768D10}" type="parTrans" cxnId="{75BB4684-883A-48AB-8291-EF14E4BA6079}">
      <dgm:prSet/>
      <dgm:spPr/>
      <dgm:t>
        <a:bodyPr/>
        <a:lstStyle/>
        <a:p>
          <a:endParaRPr lang="en-US"/>
        </a:p>
      </dgm:t>
    </dgm:pt>
    <dgm:pt modelId="{BDA0069D-C613-4C1E-9BD6-5D5C7A320082}" type="sibTrans" cxnId="{75BB4684-883A-48AB-8291-EF14E4BA6079}">
      <dgm:prSet/>
      <dgm:spPr/>
      <dgm:t>
        <a:bodyPr/>
        <a:lstStyle/>
        <a:p>
          <a:endParaRPr lang="en-US"/>
        </a:p>
      </dgm:t>
    </dgm:pt>
    <dgm:pt modelId="{D06BBACE-69ED-4AF0-947D-0D7841DFF12C}" type="pres">
      <dgm:prSet presAssocID="{2DC65E04-A3A8-4D5B-B2C0-5B92277CE56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BEF84A-0C61-476C-A951-02CF275C53DB}" type="pres">
      <dgm:prSet presAssocID="{FE906DEF-A030-4E79-B82C-F093A3821319}" presName="root" presStyleCnt="0"/>
      <dgm:spPr/>
    </dgm:pt>
    <dgm:pt modelId="{BF161AEE-BC2D-4C57-8789-80C8F3A90D3C}" type="pres">
      <dgm:prSet presAssocID="{FE906DEF-A030-4E79-B82C-F093A3821319}" presName="rootComposite" presStyleCnt="0"/>
      <dgm:spPr/>
    </dgm:pt>
    <dgm:pt modelId="{8ED453E7-9F34-4654-B6BA-645CE10E420E}" type="pres">
      <dgm:prSet presAssocID="{FE906DEF-A030-4E79-B82C-F093A3821319}" presName="rootText" presStyleLbl="node1" presStyleIdx="0" presStyleCnt="1" custScaleX="200579"/>
      <dgm:spPr/>
    </dgm:pt>
    <dgm:pt modelId="{FE1875F5-FDE9-4432-80F4-31BAB1070860}" type="pres">
      <dgm:prSet presAssocID="{FE906DEF-A030-4E79-B82C-F093A3821319}" presName="rootConnector" presStyleLbl="node1" presStyleIdx="0" presStyleCnt="1"/>
      <dgm:spPr/>
    </dgm:pt>
    <dgm:pt modelId="{3B66D985-8C6C-4B5E-B808-4D35403C2822}" type="pres">
      <dgm:prSet presAssocID="{FE906DEF-A030-4E79-B82C-F093A3821319}" presName="childShape" presStyleCnt="0"/>
      <dgm:spPr/>
    </dgm:pt>
    <dgm:pt modelId="{13177E6D-C47B-4091-BAAE-DA95F7AB24D7}" type="pres">
      <dgm:prSet presAssocID="{0ED9DD76-665A-449E-9394-AEB26465785D}" presName="Name13" presStyleLbl="parChTrans1D2" presStyleIdx="0" presStyleCnt="3"/>
      <dgm:spPr/>
    </dgm:pt>
    <dgm:pt modelId="{777BE697-76B7-4865-A8E1-F3B2B5DBEF9C}" type="pres">
      <dgm:prSet presAssocID="{342EF0D4-C1B2-4C59-9BC7-93518853E1F7}" presName="childText" presStyleLbl="bgAcc1" presStyleIdx="0" presStyleCnt="3" custScaleX="313025">
        <dgm:presLayoutVars>
          <dgm:bulletEnabled val="1"/>
        </dgm:presLayoutVars>
      </dgm:prSet>
      <dgm:spPr/>
    </dgm:pt>
    <dgm:pt modelId="{C1E907AC-AC92-4FD9-9244-9E4D41311C72}" type="pres">
      <dgm:prSet presAssocID="{FB09CEF1-1E00-45C9-9598-5879E7BE553D}" presName="Name13" presStyleLbl="parChTrans1D2" presStyleIdx="1" presStyleCnt="3"/>
      <dgm:spPr/>
    </dgm:pt>
    <dgm:pt modelId="{E24ABED8-2514-4971-B623-DA9AEC98E703}" type="pres">
      <dgm:prSet presAssocID="{2A5D4D56-F8E3-4850-9DE2-94D2AC8A82DC}" presName="childText" presStyleLbl="bgAcc1" presStyleIdx="1" presStyleCnt="3" custScaleX="308369">
        <dgm:presLayoutVars>
          <dgm:bulletEnabled val="1"/>
        </dgm:presLayoutVars>
      </dgm:prSet>
      <dgm:spPr/>
    </dgm:pt>
    <dgm:pt modelId="{1BBE12A7-52BF-467B-8FED-EC854514A0E4}" type="pres">
      <dgm:prSet presAssocID="{C0688C84-2E76-44DD-A99B-97A901768D10}" presName="Name13" presStyleLbl="parChTrans1D2" presStyleIdx="2" presStyleCnt="3"/>
      <dgm:spPr/>
    </dgm:pt>
    <dgm:pt modelId="{68EA3435-7A69-4F0C-BB5F-6897F08A8AA8}" type="pres">
      <dgm:prSet presAssocID="{B4CC3D30-C8D0-4522-A2F1-494F677D31D8}" presName="childText" presStyleLbl="bgAcc1" presStyleIdx="2" presStyleCnt="3" custScaleX="306041" custLinFactNeighborX="3492" custLinFactNeighborY="-1862">
        <dgm:presLayoutVars>
          <dgm:bulletEnabled val="1"/>
        </dgm:presLayoutVars>
      </dgm:prSet>
      <dgm:spPr/>
    </dgm:pt>
  </dgm:ptLst>
  <dgm:cxnLst>
    <dgm:cxn modelId="{D2D58220-E5FE-4C64-9603-348D27A0B113}" type="presOf" srcId="{0ED9DD76-665A-449E-9394-AEB26465785D}" destId="{13177E6D-C47B-4091-BAAE-DA95F7AB24D7}" srcOrd="0" destOrd="0" presId="urn:microsoft.com/office/officeart/2005/8/layout/hierarchy3"/>
    <dgm:cxn modelId="{571CD42F-2CC2-45A6-82BA-29FD622E759E}" type="presOf" srcId="{342EF0D4-C1B2-4C59-9BC7-93518853E1F7}" destId="{777BE697-76B7-4865-A8E1-F3B2B5DBEF9C}" srcOrd="0" destOrd="0" presId="urn:microsoft.com/office/officeart/2005/8/layout/hierarchy3"/>
    <dgm:cxn modelId="{B9C38431-2658-4FC3-B5EB-9A7006A3AF3F}" type="presOf" srcId="{2DC65E04-A3A8-4D5B-B2C0-5B92277CE563}" destId="{D06BBACE-69ED-4AF0-947D-0D7841DFF12C}" srcOrd="0" destOrd="0" presId="urn:microsoft.com/office/officeart/2005/8/layout/hierarchy3"/>
    <dgm:cxn modelId="{CF1C4040-F552-43B7-8138-0202B49AA0DB}" srcId="{2DC65E04-A3A8-4D5B-B2C0-5B92277CE563}" destId="{FE906DEF-A030-4E79-B82C-F093A3821319}" srcOrd="0" destOrd="0" parTransId="{3358DCE8-EF36-411B-87CE-CF67866CBBF4}" sibTransId="{303F97AE-E721-42D2-A9B5-789473E29279}"/>
    <dgm:cxn modelId="{78F04A6D-B221-4D68-BD6F-2DACEDCB7E5B}" type="presOf" srcId="{FE906DEF-A030-4E79-B82C-F093A3821319}" destId="{8ED453E7-9F34-4654-B6BA-645CE10E420E}" srcOrd="0" destOrd="0" presId="urn:microsoft.com/office/officeart/2005/8/layout/hierarchy3"/>
    <dgm:cxn modelId="{75EC1959-B21E-4096-BAA3-1CDA167FCE4A}" srcId="{FE906DEF-A030-4E79-B82C-F093A3821319}" destId="{342EF0D4-C1B2-4C59-9BC7-93518853E1F7}" srcOrd="0" destOrd="0" parTransId="{0ED9DD76-665A-449E-9394-AEB26465785D}" sibTransId="{6E6BDE78-25A4-4A06-91F3-5540582B4709}"/>
    <dgm:cxn modelId="{547BB37E-B423-4B4C-A85B-D08E693D0F4A}" type="presOf" srcId="{FE906DEF-A030-4E79-B82C-F093A3821319}" destId="{FE1875F5-FDE9-4432-80F4-31BAB1070860}" srcOrd="1" destOrd="0" presId="urn:microsoft.com/office/officeart/2005/8/layout/hierarchy3"/>
    <dgm:cxn modelId="{75BB4684-883A-48AB-8291-EF14E4BA6079}" srcId="{FE906DEF-A030-4E79-B82C-F093A3821319}" destId="{B4CC3D30-C8D0-4522-A2F1-494F677D31D8}" srcOrd="2" destOrd="0" parTransId="{C0688C84-2E76-44DD-A99B-97A901768D10}" sibTransId="{BDA0069D-C613-4C1E-9BD6-5D5C7A320082}"/>
    <dgm:cxn modelId="{17AF6C87-A6BD-4354-AF7B-704FE25789F7}" type="presOf" srcId="{C0688C84-2E76-44DD-A99B-97A901768D10}" destId="{1BBE12A7-52BF-467B-8FED-EC854514A0E4}" srcOrd="0" destOrd="0" presId="urn:microsoft.com/office/officeart/2005/8/layout/hierarchy3"/>
    <dgm:cxn modelId="{6FF1E093-736E-4F4D-9472-0E9C2012BC66}" type="presOf" srcId="{B4CC3D30-C8D0-4522-A2F1-494F677D31D8}" destId="{68EA3435-7A69-4F0C-BB5F-6897F08A8AA8}" srcOrd="0" destOrd="0" presId="urn:microsoft.com/office/officeart/2005/8/layout/hierarchy3"/>
    <dgm:cxn modelId="{7C8ADC98-D22E-4A4E-8151-0CE46726A993}" type="presOf" srcId="{2A5D4D56-F8E3-4850-9DE2-94D2AC8A82DC}" destId="{E24ABED8-2514-4971-B623-DA9AEC98E703}" srcOrd="0" destOrd="0" presId="urn:microsoft.com/office/officeart/2005/8/layout/hierarchy3"/>
    <dgm:cxn modelId="{7A98F3A6-7170-4B2D-A55E-842F4D83B221}" srcId="{FE906DEF-A030-4E79-B82C-F093A3821319}" destId="{2A5D4D56-F8E3-4850-9DE2-94D2AC8A82DC}" srcOrd="1" destOrd="0" parTransId="{FB09CEF1-1E00-45C9-9598-5879E7BE553D}" sibTransId="{5B685FA5-F38F-4AD7-91D6-C43994320C05}"/>
    <dgm:cxn modelId="{D23558C3-D899-4CF5-BFF9-68E686569EA8}" type="presOf" srcId="{FB09CEF1-1E00-45C9-9598-5879E7BE553D}" destId="{C1E907AC-AC92-4FD9-9244-9E4D41311C72}" srcOrd="0" destOrd="0" presId="urn:microsoft.com/office/officeart/2005/8/layout/hierarchy3"/>
    <dgm:cxn modelId="{FFA3E0A1-3657-40C3-8A3F-C82FA2B88A4B}" type="presParOf" srcId="{D06BBACE-69ED-4AF0-947D-0D7841DFF12C}" destId="{BABEF84A-0C61-476C-A951-02CF275C53DB}" srcOrd="0" destOrd="0" presId="urn:microsoft.com/office/officeart/2005/8/layout/hierarchy3"/>
    <dgm:cxn modelId="{22DB862D-D0AD-4E42-884F-9BA7C379CB2A}" type="presParOf" srcId="{BABEF84A-0C61-476C-A951-02CF275C53DB}" destId="{BF161AEE-BC2D-4C57-8789-80C8F3A90D3C}" srcOrd="0" destOrd="0" presId="urn:microsoft.com/office/officeart/2005/8/layout/hierarchy3"/>
    <dgm:cxn modelId="{41D65E5D-E2DF-40C2-BED6-D73D0767F290}" type="presParOf" srcId="{BF161AEE-BC2D-4C57-8789-80C8F3A90D3C}" destId="{8ED453E7-9F34-4654-B6BA-645CE10E420E}" srcOrd="0" destOrd="0" presId="urn:microsoft.com/office/officeart/2005/8/layout/hierarchy3"/>
    <dgm:cxn modelId="{AB5EA953-E8F0-4293-9A6E-A028425B8537}" type="presParOf" srcId="{BF161AEE-BC2D-4C57-8789-80C8F3A90D3C}" destId="{FE1875F5-FDE9-4432-80F4-31BAB1070860}" srcOrd="1" destOrd="0" presId="urn:microsoft.com/office/officeart/2005/8/layout/hierarchy3"/>
    <dgm:cxn modelId="{C951B493-E98B-44F4-A13F-97B7D38FFE45}" type="presParOf" srcId="{BABEF84A-0C61-476C-A951-02CF275C53DB}" destId="{3B66D985-8C6C-4B5E-B808-4D35403C2822}" srcOrd="1" destOrd="0" presId="urn:microsoft.com/office/officeart/2005/8/layout/hierarchy3"/>
    <dgm:cxn modelId="{5A9A84D4-8EBA-4667-80A7-E7C8156F9DAE}" type="presParOf" srcId="{3B66D985-8C6C-4B5E-B808-4D35403C2822}" destId="{13177E6D-C47B-4091-BAAE-DA95F7AB24D7}" srcOrd="0" destOrd="0" presId="urn:microsoft.com/office/officeart/2005/8/layout/hierarchy3"/>
    <dgm:cxn modelId="{CE8DF357-19F6-4F03-8444-6497FEFA1A43}" type="presParOf" srcId="{3B66D985-8C6C-4B5E-B808-4D35403C2822}" destId="{777BE697-76B7-4865-A8E1-F3B2B5DBEF9C}" srcOrd="1" destOrd="0" presId="urn:microsoft.com/office/officeart/2005/8/layout/hierarchy3"/>
    <dgm:cxn modelId="{90B1347F-3C10-43E0-9D0E-61DF19B267CF}" type="presParOf" srcId="{3B66D985-8C6C-4B5E-B808-4D35403C2822}" destId="{C1E907AC-AC92-4FD9-9244-9E4D41311C72}" srcOrd="2" destOrd="0" presId="urn:microsoft.com/office/officeart/2005/8/layout/hierarchy3"/>
    <dgm:cxn modelId="{FC7A77B3-73BE-47CA-88D4-2FCB3FDAF68E}" type="presParOf" srcId="{3B66D985-8C6C-4B5E-B808-4D35403C2822}" destId="{E24ABED8-2514-4971-B623-DA9AEC98E703}" srcOrd="3" destOrd="0" presId="urn:microsoft.com/office/officeart/2005/8/layout/hierarchy3"/>
    <dgm:cxn modelId="{2C1B4CEF-E931-4AAA-AF6F-AB829250F0F2}" type="presParOf" srcId="{3B66D985-8C6C-4B5E-B808-4D35403C2822}" destId="{1BBE12A7-52BF-467B-8FED-EC854514A0E4}" srcOrd="4" destOrd="0" presId="urn:microsoft.com/office/officeart/2005/8/layout/hierarchy3"/>
    <dgm:cxn modelId="{65D5AAB0-4840-4546-A19D-470FAB4E52A8}" type="presParOf" srcId="{3B66D985-8C6C-4B5E-B808-4D35403C2822}" destId="{68EA3435-7A69-4F0C-BB5F-6897F08A8AA8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1C3BD2-BD42-4147-8127-E67EED1D53E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0FFCF-FBB2-4F3F-BD54-E662E965BF7D}">
      <dgm:prSet custT="1"/>
      <dgm:spPr/>
      <dgm:t>
        <a:bodyPr/>
        <a:lstStyle/>
        <a:p>
          <a:r>
            <a:rPr lang="en-US" sz="2600" dirty="0"/>
            <a:t>Aircraft &amp; Instrument Design  Considerations</a:t>
          </a:r>
        </a:p>
      </dgm:t>
    </dgm:pt>
    <dgm:pt modelId="{115D1941-E7AD-4BD6-9B14-EA94A592E910}" type="parTrans" cxnId="{B17C60ED-6364-40B2-B205-7CBF583AD4ED}">
      <dgm:prSet/>
      <dgm:spPr/>
      <dgm:t>
        <a:bodyPr/>
        <a:lstStyle/>
        <a:p>
          <a:endParaRPr lang="en-US"/>
        </a:p>
      </dgm:t>
    </dgm:pt>
    <dgm:pt modelId="{6E3AAE32-810C-4F8D-9DC9-E843D99BEB0A}" type="sibTrans" cxnId="{B17C60ED-6364-40B2-B205-7CBF583AD4ED}">
      <dgm:prSet/>
      <dgm:spPr/>
      <dgm:t>
        <a:bodyPr/>
        <a:lstStyle/>
        <a:p>
          <a:endParaRPr lang="en-US"/>
        </a:p>
      </dgm:t>
    </dgm:pt>
    <dgm:pt modelId="{8B897BF0-B80A-4373-8F0C-FB6608BC7837}">
      <dgm:prSet custT="1"/>
      <dgm:spPr/>
      <dgm:t>
        <a:bodyPr/>
        <a:lstStyle/>
        <a:p>
          <a:r>
            <a:rPr lang="en-US" sz="2600" dirty="0"/>
            <a:t>Flight Simulator Training</a:t>
          </a:r>
        </a:p>
      </dgm:t>
    </dgm:pt>
    <dgm:pt modelId="{FDF833D6-5CB5-4B98-BE92-64B120A723A7}" type="parTrans" cxnId="{A82F8A83-95DB-45E5-BD3C-47771D2F3F66}">
      <dgm:prSet/>
      <dgm:spPr/>
      <dgm:t>
        <a:bodyPr/>
        <a:lstStyle/>
        <a:p>
          <a:endParaRPr lang="en-US"/>
        </a:p>
      </dgm:t>
    </dgm:pt>
    <dgm:pt modelId="{CDD97845-8018-4A79-B829-4C46CB65DFD8}" type="sibTrans" cxnId="{A82F8A83-95DB-45E5-BD3C-47771D2F3F66}">
      <dgm:prSet/>
      <dgm:spPr/>
      <dgm:t>
        <a:bodyPr/>
        <a:lstStyle/>
        <a:p>
          <a:endParaRPr lang="en-US"/>
        </a:p>
      </dgm:t>
    </dgm:pt>
    <dgm:pt modelId="{6688F8C3-52F0-4D3D-9F09-CF76AA68250D}">
      <dgm:prSet custT="1"/>
      <dgm:spPr/>
      <dgm:t>
        <a:bodyPr/>
        <a:lstStyle/>
        <a:p>
          <a:r>
            <a:rPr lang="en-US" sz="2400" dirty="0"/>
            <a:t>Simulator fidelity </a:t>
          </a:r>
          <a:r>
            <a:rPr lang="en-US" sz="2000" dirty="0"/>
            <a:t>(</a:t>
          </a:r>
          <a:r>
            <a:rPr lang="en-US" sz="1800" i="1" dirty="0"/>
            <a:t>Roscoe &amp; </a:t>
          </a:r>
          <a:r>
            <a:rPr lang="en-US" sz="1800" i="1" dirty="0" err="1"/>
            <a:t>Williges</a:t>
          </a:r>
          <a:r>
            <a:rPr lang="en-US" sz="1800" i="1" dirty="0"/>
            <a:t>, 1980)</a:t>
          </a:r>
          <a:endParaRPr lang="en-US" sz="2400" dirty="0"/>
        </a:p>
      </dgm:t>
    </dgm:pt>
    <dgm:pt modelId="{356ADE35-0ECE-4927-92E9-9B57EE4A9975}" type="parTrans" cxnId="{BB0325E8-49D9-4F54-A9AE-47041AFD2145}">
      <dgm:prSet/>
      <dgm:spPr/>
      <dgm:t>
        <a:bodyPr/>
        <a:lstStyle/>
        <a:p>
          <a:endParaRPr lang="en-US"/>
        </a:p>
      </dgm:t>
    </dgm:pt>
    <dgm:pt modelId="{AA20B590-4901-4A05-AD50-D0D1323AD75F}" type="sibTrans" cxnId="{BB0325E8-49D9-4F54-A9AE-47041AFD2145}">
      <dgm:prSet/>
      <dgm:spPr/>
      <dgm:t>
        <a:bodyPr/>
        <a:lstStyle/>
        <a:p>
          <a:endParaRPr lang="en-US"/>
        </a:p>
      </dgm:t>
    </dgm:pt>
    <dgm:pt modelId="{DA0237E9-4DE1-43A7-94D7-BF8CABACA993}">
      <dgm:prSet custT="1"/>
      <dgm:spPr/>
      <dgm:t>
        <a:bodyPr/>
        <a:lstStyle/>
        <a:p>
          <a:r>
            <a:rPr lang="en-US" sz="2400" dirty="0"/>
            <a:t>Flight instructors  </a:t>
          </a:r>
          <a:r>
            <a:rPr lang="en-US" sz="1800" i="1" dirty="0"/>
            <a:t>(Valverde, 1973)</a:t>
          </a:r>
          <a:endParaRPr lang="en-US" sz="2400" dirty="0"/>
        </a:p>
      </dgm:t>
    </dgm:pt>
    <dgm:pt modelId="{B9D0CC73-C100-4707-BA10-3D641D4A4E0A}" type="parTrans" cxnId="{893281AA-5F64-4E1C-96F0-F729B6BD5A54}">
      <dgm:prSet/>
      <dgm:spPr/>
      <dgm:t>
        <a:bodyPr/>
        <a:lstStyle/>
        <a:p>
          <a:endParaRPr lang="en-US"/>
        </a:p>
      </dgm:t>
    </dgm:pt>
    <dgm:pt modelId="{B380D5F2-4F8A-4289-B81F-4A146B4249AC}" type="sibTrans" cxnId="{893281AA-5F64-4E1C-96F0-F729B6BD5A54}">
      <dgm:prSet/>
      <dgm:spPr/>
      <dgm:t>
        <a:bodyPr/>
        <a:lstStyle/>
        <a:p>
          <a:endParaRPr lang="en-US"/>
        </a:p>
      </dgm:t>
    </dgm:pt>
    <dgm:pt modelId="{2B87CC3B-58E6-4592-92E8-7AA6D041FC11}">
      <dgm:prSet custT="1"/>
      <dgm:spPr/>
      <dgm:t>
        <a:bodyPr/>
        <a:lstStyle/>
        <a:p>
          <a:r>
            <a:rPr lang="en-US" sz="2400" dirty="0"/>
            <a:t>Reteaching experts – retraining techniques</a:t>
          </a:r>
        </a:p>
      </dgm:t>
    </dgm:pt>
    <dgm:pt modelId="{9990B03D-051B-4041-9BE3-6E73F52629BD}" type="parTrans" cxnId="{E4EC8427-89F0-4A40-B140-09F050EC5537}">
      <dgm:prSet/>
      <dgm:spPr/>
      <dgm:t>
        <a:bodyPr/>
        <a:lstStyle/>
        <a:p>
          <a:endParaRPr lang="en-US"/>
        </a:p>
      </dgm:t>
    </dgm:pt>
    <dgm:pt modelId="{F07139B3-4714-47FD-8BEC-07806866D97E}" type="sibTrans" cxnId="{E4EC8427-89F0-4A40-B140-09F050EC5537}">
      <dgm:prSet/>
      <dgm:spPr/>
      <dgm:t>
        <a:bodyPr/>
        <a:lstStyle/>
        <a:p>
          <a:endParaRPr lang="en-US"/>
        </a:p>
      </dgm:t>
    </dgm:pt>
    <dgm:pt modelId="{77E2552E-034E-47F6-BE97-35AD0C66E6F8}">
      <dgm:prSet custT="1"/>
      <dgm:spPr/>
      <dgm:t>
        <a:bodyPr/>
        <a:lstStyle/>
        <a:p>
          <a:r>
            <a:rPr lang="en-US" sz="2400" dirty="0"/>
            <a:t>Novice vs experienced pilots </a:t>
          </a:r>
          <a:r>
            <a:rPr lang="en-US" sz="1800" i="1" dirty="0"/>
            <a:t>(Summers et al, 2007)</a:t>
          </a:r>
          <a:endParaRPr lang="en-US" sz="2400" i="1" dirty="0"/>
        </a:p>
      </dgm:t>
    </dgm:pt>
    <dgm:pt modelId="{3CB70071-072C-42E9-8439-B3ADF5B7F710}" type="parTrans" cxnId="{110D2B94-D892-48B7-B2D1-FB61A9F6693B}">
      <dgm:prSet/>
      <dgm:spPr/>
      <dgm:t>
        <a:bodyPr/>
        <a:lstStyle/>
        <a:p>
          <a:endParaRPr lang="en-US"/>
        </a:p>
      </dgm:t>
    </dgm:pt>
    <dgm:pt modelId="{78E5E039-4395-4E1B-B609-744CD09B85E3}" type="sibTrans" cxnId="{110D2B94-D892-48B7-B2D1-FB61A9F6693B}">
      <dgm:prSet/>
      <dgm:spPr/>
      <dgm:t>
        <a:bodyPr/>
        <a:lstStyle/>
        <a:p>
          <a:endParaRPr lang="en-US"/>
        </a:p>
      </dgm:t>
    </dgm:pt>
    <dgm:pt modelId="{212F1F31-5585-446F-9119-5A435859D202}">
      <dgm:prSet custT="1"/>
      <dgm:spPr/>
      <dgm:t>
        <a:bodyPr/>
        <a:lstStyle/>
        <a:p>
          <a:r>
            <a:rPr lang="en-US" sz="2400" dirty="0"/>
            <a:t>Landing gear &amp; flap lever  standardization</a:t>
          </a:r>
        </a:p>
      </dgm:t>
    </dgm:pt>
    <dgm:pt modelId="{C530AF80-A043-43A2-AE76-CFB6BBE35F11}" type="sibTrans" cxnId="{3CCC104B-52EC-4687-AB76-C82B47792097}">
      <dgm:prSet/>
      <dgm:spPr/>
      <dgm:t>
        <a:bodyPr/>
        <a:lstStyle/>
        <a:p>
          <a:endParaRPr lang="en-US"/>
        </a:p>
      </dgm:t>
    </dgm:pt>
    <dgm:pt modelId="{DE0DA2D8-6CA6-4FBA-A092-C2020BC1C3CA}" type="parTrans" cxnId="{3CCC104B-52EC-4687-AB76-C82B47792097}">
      <dgm:prSet/>
      <dgm:spPr/>
      <dgm:t>
        <a:bodyPr/>
        <a:lstStyle/>
        <a:p>
          <a:endParaRPr lang="en-US"/>
        </a:p>
      </dgm:t>
    </dgm:pt>
    <dgm:pt modelId="{53AABF89-6CFC-4126-9A2E-C58FCBFBBF8C}">
      <dgm:prSet custT="1"/>
      <dgm:spPr/>
      <dgm:t>
        <a:bodyPr/>
        <a:lstStyle/>
        <a:p>
          <a:r>
            <a:rPr lang="en-US" sz="2400" dirty="0"/>
            <a:t>Control guards &amp; switch placement</a:t>
          </a:r>
        </a:p>
      </dgm:t>
    </dgm:pt>
    <dgm:pt modelId="{A18E6BEA-2702-4FA0-AE66-10A212A55A79}" type="sibTrans" cxnId="{3EB63866-2AF8-4555-ADEA-27D9CC05C789}">
      <dgm:prSet/>
      <dgm:spPr/>
      <dgm:t>
        <a:bodyPr/>
        <a:lstStyle/>
        <a:p>
          <a:endParaRPr lang="en-US"/>
        </a:p>
      </dgm:t>
    </dgm:pt>
    <dgm:pt modelId="{5FCCDA26-2140-4C99-8499-DF90F0EE5746}" type="parTrans" cxnId="{3EB63866-2AF8-4555-ADEA-27D9CC05C789}">
      <dgm:prSet/>
      <dgm:spPr/>
      <dgm:t>
        <a:bodyPr/>
        <a:lstStyle/>
        <a:p>
          <a:endParaRPr lang="en-US"/>
        </a:p>
      </dgm:t>
    </dgm:pt>
    <dgm:pt modelId="{12279C66-8FAD-4431-815E-CF9050067893}">
      <dgm:prSet custT="1"/>
      <dgm:spPr/>
      <dgm:t>
        <a:bodyPr/>
        <a:lstStyle/>
        <a:p>
          <a:r>
            <a:rPr lang="en-US" sz="2400" dirty="0"/>
            <a:t>Alert/warning systems</a:t>
          </a:r>
        </a:p>
      </dgm:t>
    </dgm:pt>
    <dgm:pt modelId="{119C52D4-2613-40B0-A86A-C0C2A888F248}" type="sibTrans" cxnId="{52E64C2F-A756-4517-BF6C-74903133F95D}">
      <dgm:prSet/>
      <dgm:spPr/>
      <dgm:t>
        <a:bodyPr/>
        <a:lstStyle/>
        <a:p>
          <a:endParaRPr lang="en-US"/>
        </a:p>
      </dgm:t>
    </dgm:pt>
    <dgm:pt modelId="{9FAEA0B4-6371-4AD8-95FD-329019435D66}" type="parTrans" cxnId="{52E64C2F-A756-4517-BF6C-74903133F95D}">
      <dgm:prSet/>
      <dgm:spPr/>
      <dgm:t>
        <a:bodyPr/>
        <a:lstStyle/>
        <a:p>
          <a:endParaRPr lang="en-US"/>
        </a:p>
      </dgm:t>
    </dgm:pt>
    <dgm:pt modelId="{9BB9F057-B4DB-4524-BE1C-6732BB349956}" type="pres">
      <dgm:prSet presAssocID="{0F1C3BD2-BD42-4147-8127-E67EED1D53EA}" presName="linear" presStyleCnt="0">
        <dgm:presLayoutVars>
          <dgm:dir/>
          <dgm:animLvl val="lvl"/>
          <dgm:resizeHandles val="exact"/>
        </dgm:presLayoutVars>
      </dgm:prSet>
      <dgm:spPr/>
    </dgm:pt>
    <dgm:pt modelId="{05ACDE8C-ECB9-4534-B80A-0FC4E2619778}" type="pres">
      <dgm:prSet presAssocID="{1ED0FFCF-FBB2-4F3F-BD54-E662E965BF7D}" presName="parentLin" presStyleCnt="0"/>
      <dgm:spPr/>
    </dgm:pt>
    <dgm:pt modelId="{DFDA2088-171F-4BE0-AB3E-76DA191EED96}" type="pres">
      <dgm:prSet presAssocID="{1ED0FFCF-FBB2-4F3F-BD54-E662E965BF7D}" presName="parentLeftMargin" presStyleLbl="node1" presStyleIdx="0" presStyleCnt="2"/>
      <dgm:spPr/>
    </dgm:pt>
    <dgm:pt modelId="{6A89DE86-26FE-4382-A1A2-36079F46E3AB}" type="pres">
      <dgm:prSet presAssocID="{1ED0FFCF-FBB2-4F3F-BD54-E662E965BF7D}" presName="parentText" presStyleLbl="node1" presStyleIdx="0" presStyleCnt="2" custScaleX="128540">
        <dgm:presLayoutVars>
          <dgm:chMax val="0"/>
          <dgm:bulletEnabled val="1"/>
        </dgm:presLayoutVars>
      </dgm:prSet>
      <dgm:spPr/>
    </dgm:pt>
    <dgm:pt modelId="{D4681AB6-891F-4512-9351-02D4D84F294A}" type="pres">
      <dgm:prSet presAssocID="{1ED0FFCF-FBB2-4F3F-BD54-E662E965BF7D}" presName="negativeSpace" presStyleCnt="0"/>
      <dgm:spPr/>
    </dgm:pt>
    <dgm:pt modelId="{4B9A75AA-BB27-4683-B2A4-DAD0CA17DC5D}" type="pres">
      <dgm:prSet presAssocID="{1ED0FFCF-FBB2-4F3F-BD54-E662E965BF7D}" presName="childText" presStyleLbl="conFgAcc1" presStyleIdx="0" presStyleCnt="2">
        <dgm:presLayoutVars>
          <dgm:bulletEnabled val="1"/>
        </dgm:presLayoutVars>
      </dgm:prSet>
      <dgm:spPr/>
    </dgm:pt>
    <dgm:pt modelId="{735C3113-9DCC-4DE1-B066-2B87F41FC71A}" type="pres">
      <dgm:prSet presAssocID="{6E3AAE32-810C-4F8D-9DC9-E843D99BEB0A}" presName="spaceBetweenRectangles" presStyleCnt="0"/>
      <dgm:spPr/>
    </dgm:pt>
    <dgm:pt modelId="{F26C233A-DC2A-41A2-9F33-4BF65F154AFF}" type="pres">
      <dgm:prSet presAssocID="{8B897BF0-B80A-4373-8F0C-FB6608BC7837}" presName="parentLin" presStyleCnt="0"/>
      <dgm:spPr/>
    </dgm:pt>
    <dgm:pt modelId="{3E0371C8-9C14-43C3-9BA7-D9805639CF0B}" type="pres">
      <dgm:prSet presAssocID="{8B897BF0-B80A-4373-8F0C-FB6608BC7837}" presName="parentLeftMargin" presStyleLbl="node1" presStyleIdx="0" presStyleCnt="2"/>
      <dgm:spPr/>
    </dgm:pt>
    <dgm:pt modelId="{941770D1-EB32-4052-876F-2AF04C884863}" type="pres">
      <dgm:prSet presAssocID="{8B897BF0-B80A-4373-8F0C-FB6608BC78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29F557-D62F-4964-99EB-88E56BCC4DF6}" type="pres">
      <dgm:prSet presAssocID="{8B897BF0-B80A-4373-8F0C-FB6608BC7837}" presName="negativeSpace" presStyleCnt="0"/>
      <dgm:spPr/>
    </dgm:pt>
    <dgm:pt modelId="{B4A77029-2CD1-452C-9972-259B684A75BD}" type="pres">
      <dgm:prSet presAssocID="{8B897BF0-B80A-4373-8F0C-FB6608BC783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C7B270B-2641-4537-A911-BC34CEC31B03}" type="presOf" srcId="{0F1C3BD2-BD42-4147-8127-E67EED1D53EA}" destId="{9BB9F057-B4DB-4524-BE1C-6732BB349956}" srcOrd="0" destOrd="0" presId="urn:microsoft.com/office/officeart/2005/8/layout/list1"/>
    <dgm:cxn modelId="{29A0EC25-29E9-40AA-8612-78E59645C5CC}" type="presOf" srcId="{1ED0FFCF-FBB2-4F3F-BD54-E662E965BF7D}" destId="{6A89DE86-26FE-4382-A1A2-36079F46E3AB}" srcOrd="1" destOrd="0" presId="urn:microsoft.com/office/officeart/2005/8/layout/list1"/>
    <dgm:cxn modelId="{E4EC8427-89F0-4A40-B140-09F050EC5537}" srcId="{8B897BF0-B80A-4373-8F0C-FB6608BC7837}" destId="{2B87CC3B-58E6-4592-92E8-7AA6D041FC11}" srcOrd="2" destOrd="0" parTransId="{9990B03D-051B-4041-9BE3-6E73F52629BD}" sibTransId="{F07139B3-4714-47FD-8BEC-07806866D97E}"/>
    <dgm:cxn modelId="{0879D328-5D1C-4F2F-A66B-8FA8922400F7}" type="presOf" srcId="{1ED0FFCF-FBB2-4F3F-BD54-E662E965BF7D}" destId="{DFDA2088-171F-4BE0-AB3E-76DA191EED96}" srcOrd="0" destOrd="0" presId="urn:microsoft.com/office/officeart/2005/8/layout/list1"/>
    <dgm:cxn modelId="{52E64C2F-A756-4517-BF6C-74903133F95D}" srcId="{1ED0FFCF-FBB2-4F3F-BD54-E662E965BF7D}" destId="{12279C66-8FAD-4431-815E-CF9050067893}" srcOrd="2" destOrd="0" parTransId="{9FAEA0B4-6371-4AD8-95FD-329019435D66}" sibTransId="{119C52D4-2613-40B0-A86A-C0C2A888F248}"/>
    <dgm:cxn modelId="{F380EE32-A75D-440E-A58B-4FB12B029DB4}" type="presOf" srcId="{8B897BF0-B80A-4373-8F0C-FB6608BC7837}" destId="{3E0371C8-9C14-43C3-9BA7-D9805639CF0B}" srcOrd="0" destOrd="0" presId="urn:microsoft.com/office/officeart/2005/8/layout/list1"/>
    <dgm:cxn modelId="{3EB63866-2AF8-4555-ADEA-27D9CC05C789}" srcId="{1ED0FFCF-FBB2-4F3F-BD54-E662E965BF7D}" destId="{53AABF89-6CFC-4126-9A2E-C58FCBFBBF8C}" srcOrd="1" destOrd="0" parTransId="{5FCCDA26-2140-4C99-8499-DF90F0EE5746}" sibTransId="{A18E6BEA-2702-4FA0-AE66-10A212A55A79}"/>
    <dgm:cxn modelId="{5A3D9466-6437-4321-B822-C5DA222AA1E3}" type="presOf" srcId="{DA0237E9-4DE1-43A7-94D7-BF8CABACA993}" destId="{B4A77029-2CD1-452C-9972-259B684A75BD}" srcOrd="0" destOrd="1" presId="urn:microsoft.com/office/officeart/2005/8/layout/list1"/>
    <dgm:cxn modelId="{C438074A-4528-440B-BE22-A35C37756B49}" type="presOf" srcId="{53AABF89-6CFC-4126-9A2E-C58FCBFBBF8C}" destId="{4B9A75AA-BB27-4683-B2A4-DAD0CA17DC5D}" srcOrd="0" destOrd="1" presId="urn:microsoft.com/office/officeart/2005/8/layout/list1"/>
    <dgm:cxn modelId="{3CCC104B-52EC-4687-AB76-C82B47792097}" srcId="{1ED0FFCF-FBB2-4F3F-BD54-E662E965BF7D}" destId="{212F1F31-5585-446F-9119-5A435859D202}" srcOrd="0" destOrd="0" parTransId="{DE0DA2D8-6CA6-4FBA-A092-C2020BC1C3CA}" sibTransId="{C530AF80-A043-43A2-AE76-CFB6BBE35F11}"/>
    <dgm:cxn modelId="{5CD04E7C-F1EF-441F-9F87-EF1AD01799B8}" type="presOf" srcId="{12279C66-8FAD-4431-815E-CF9050067893}" destId="{4B9A75AA-BB27-4683-B2A4-DAD0CA17DC5D}" srcOrd="0" destOrd="2" presId="urn:microsoft.com/office/officeart/2005/8/layout/list1"/>
    <dgm:cxn modelId="{A82F8A83-95DB-45E5-BD3C-47771D2F3F66}" srcId="{0F1C3BD2-BD42-4147-8127-E67EED1D53EA}" destId="{8B897BF0-B80A-4373-8F0C-FB6608BC7837}" srcOrd="1" destOrd="0" parTransId="{FDF833D6-5CB5-4B98-BE92-64B120A723A7}" sibTransId="{CDD97845-8018-4A79-B829-4C46CB65DFD8}"/>
    <dgm:cxn modelId="{110D2B94-D892-48B7-B2D1-FB61A9F6693B}" srcId="{2B87CC3B-58E6-4592-92E8-7AA6D041FC11}" destId="{77E2552E-034E-47F6-BE97-35AD0C66E6F8}" srcOrd="0" destOrd="0" parTransId="{3CB70071-072C-42E9-8439-B3ADF5B7F710}" sibTransId="{78E5E039-4395-4E1B-B609-744CD09B85E3}"/>
    <dgm:cxn modelId="{893281AA-5F64-4E1C-96F0-F729B6BD5A54}" srcId="{8B897BF0-B80A-4373-8F0C-FB6608BC7837}" destId="{DA0237E9-4DE1-43A7-94D7-BF8CABACA993}" srcOrd="1" destOrd="0" parTransId="{B9D0CC73-C100-4707-BA10-3D641D4A4E0A}" sibTransId="{B380D5F2-4F8A-4289-B81F-4A146B4249AC}"/>
    <dgm:cxn modelId="{EB0C15AF-F10B-41FB-A40B-AF68DEC26023}" type="presOf" srcId="{8B897BF0-B80A-4373-8F0C-FB6608BC7837}" destId="{941770D1-EB32-4052-876F-2AF04C884863}" srcOrd="1" destOrd="0" presId="urn:microsoft.com/office/officeart/2005/8/layout/list1"/>
    <dgm:cxn modelId="{930A61B4-A3BF-4643-A555-7DC1BA5E01AB}" type="presOf" srcId="{77E2552E-034E-47F6-BE97-35AD0C66E6F8}" destId="{B4A77029-2CD1-452C-9972-259B684A75BD}" srcOrd="0" destOrd="3" presId="urn:microsoft.com/office/officeart/2005/8/layout/list1"/>
    <dgm:cxn modelId="{C1A553B7-04AB-475C-9DFE-D704971F6450}" type="presOf" srcId="{212F1F31-5585-446F-9119-5A435859D202}" destId="{4B9A75AA-BB27-4683-B2A4-DAD0CA17DC5D}" srcOrd="0" destOrd="0" presId="urn:microsoft.com/office/officeart/2005/8/layout/list1"/>
    <dgm:cxn modelId="{68C9A7BE-B86E-4B38-A46B-7256F50A3C76}" type="presOf" srcId="{6688F8C3-52F0-4D3D-9F09-CF76AA68250D}" destId="{B4A77029-2CD1-452C-9972-259B684A75BD}" srcOrd="0" destOrd="0" presId="urn:microsoft.com/office/officeart/2005/8/layout/list1"/>
    <dgm:cxn modelId="{BB0325E8-49D9-4F54-A9AE-47041AFD2145}" srcId="{8B897BF0-B80A-4373-8F0C-FB6608BC7837}" destId="{6688F8C3-52F0-4D3D-9F09-CF76AA68250D}" srcOrd="0" destOrd="0" parTransId="{356ADE35-0ECE-4927-92E9-9B57EE4A9975}" sibTransId="{AA20B590-4901-4A05-AD50-D0D1323AD75F}"/>
    <dgm:cxn modelId="{B17C60ED-6364-40B2-B205-7CBF583AD4ED}" srcId="{0F1C3BD2-BD42-4147-8127-E67EED1D53EA}" destId="{1ED0FFCF-FBB2-4F3F-BD54-E662E965BF7D}" srcOrd="0" destOrd="0" parTransId="{115D1941-E7AD-4BD6-9B14-EA94A592E910}" sibTransId="{6E3AAE32-810C-4F8D-9DC9-E843D99BEB0A}"/>
    <dgm:cxn modelId="{372BF2FD-4BEC-49DB-8955-06E16BE34898}" type="presOf" srcId="{2B87CC3B-58E6-4592-92E8-7AA6D041FC11}" destId="{B4A77029-2CD1-452C-9972-259B684A75BD}" srcOrd="0" destOrd="2" presId="urn:microsoft.com/office/officeart/2005/8/layout/list1"/>
    <dgm:cxn modelId="{192C4529-6D7A-4571-BF0F-BA3499FBF410}" type="presParOf" srcId="{9BB9F057-B4DB-4524-BE1C-6732BB349956}" destId="{05ACDE8C-ECB9-4534-B80A-0FC4E2619778}" srcOrd="0" destOrd="0" presId="urn:microsoft.com/office/officeart/2005/8/layout/list1"/>
    <dgm:cxn modelId="{7FDEA93A-B21F-4ECC-89C0-03E7DDA83269}" type="presParOf" srcId="{05ACDE8C-ECB9-4534-B80A-0FC4E2619778}" destId="{DFDA2088-171F-4BE0-AB3E-76DA191EED96}" srcOrd="0" destOrd="0" presId="urn:microsoft.com/office/officeart/2005/8/layout/list1"/>
    <dgm:cxn modelId="{CB003E60-DC8C-467B-9E4E-DAC581842A7B}" type="presParOf" srcId="{05ACDE8C-ECB9-4534-B80A-0FC4E2619778}" destId="{6A89DE86-26FE-4382-A1A2-36079F46E3AB}" srcOrd="1" destOrd="0" presId="urn:microsoft.com/office/officeart/2005/8/layout/list1"/>
    <dgm:cxn modelId="{AD9BCCFD-C9E1-4F02-8E5B-CAE6CF9A5DEE}" type="presParOf" srcId="{9BB9F057-B4DB-4524-BE1C-6732BB349956}" destId="{D4681AB6-891F-4512-9351-02D4D84F294A}" srcOrd="1" destOrd="0" presId="urn:microsoft.com/office/officeart/2005/8/layout/list1"/>
    <dgm:cxn modelId="{71161770-B97E-44AA-918B-73432F59FB5B}" type="presParOf" srcId="{9BB9F057-B4DB-4524-BE1C-6732BB349956}" destId="{4B9A75AA-BB27-4683-B2A4-DAD0CA17DC5D}" srcOrd="2" destOrd="0" presId="urn:microsoft.com/office/officeart/2005/8/layout/list1"/>
    <dgm:cxn modelId="{B9D92517-E5F3-4449-9291-340B66030629}" type="presParOf" srcId="{9BB9F057-B4DB-4524-BE1C-6732BB349956}" destId="{735C3113-9DCC-4DE1-B066-2B87F41FC71A}" srcOrd="3" destOrd="0" presId="urn:microsoft.com/office/officeart/2005/8/layout/list1"/>
    <dgm:cxn modelId="{00C8BE28-3B7E-4216-A08C-628C4564A1EC}" type="presParOf" srcId="{9BB9F057-B4DB-4524-BE1C-6732BB349956}" destId="{F26C233A-DC2A-41A2-9F33-4BF65F154AFF}" srcOrd="4" destOrd="0" presId="urn:microsoft.com/office/officeart/2005/8/layout/list1"/>
    <dgm:cxn modelId="{84F5946D-7E01-4586-B74F-92D525DE4C70}" type="presParOf" srcId="{F26C233A-DC2A-41A2-9F33-4BF65F154AFF}" destId="{3E0371C8-9C14-43C3-9BA7-D9805639CF0B}" srcOrd="0" destOrd="0" presId="urn:microsoft.com/office/officeart/2005/8/layout/list1"/>
    <dgm:cxn modelId="{234B0809-152A-4562-BD1C-8D0E699CE10C}" type="presParOf" srcId="{F26C233A-DC2A-41A2-9F33-4BF65F154AFF}" destId="{941770D1-EB32-4052-876F-2AF04C884863}" srcOrd="1" destOrd="0" presId="urn:microsoft.com/office/officeart/2005/8/layout/list1"/>
    <dgm:cxn modelId="{7226ED57-6E62-4BB1-8463-789268B354E9}" type="presParOf" srcId="{9BB9F057-B4DB-4524-BE1C-6732BB349956}" destId="{B529F557-D62F-4964-99EB-88E56BCC4DF6}" srcOrd="5" destOrd="0" presId="urn:microsoft.com/office/officeart/2005/8/layout/list1"/>
    <dgm:cxn modelId="{62B7B915-673A-4EE2-A028-F40C53746E4C}" type="presParOf" srcId="{9BB9F057-B4DB-4524-BE1C-6732BB349956}" destId="{B4A77029-2CD1-452C-9972-259B684A75B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53E7-9F34-4654-B6BA-645CE10E420E}">
      <dsp:nvSpPr>
        <dsp:cNvPr id="0" name=""/>
        <dsp:cNvSpPr/>
      </dsp:nvSpPr>
      <dsp:spPr>
        <a:xfrm>
          <a:off x="2755344" y="1311"/>
          <a:ext cx="3455270" cy="8613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Primary Causes:</a:t>
          </a:r>
        </a:p>
      </dsp:txBody>
      <dsp:txXfrm>
        <a:off x="2780571" y="26538"/>
        <a:ext cx="3404816" cy="810870"/>
      </dsp:txXfrm>
    </dsp:sp>
    <dsp:sp modelId="{13177E6D-C47B-4091-BAAE-DA95F7AB24D7}">
      <dsp:nvSpPr>
        <dsp:cNvPr id="0" name=""/>
        <dsp:cNvSpPr/>
      </dsp:nvSpPr>
      <dsp:spPr>
        <a:xfrm>
          <a:off x="3100872" y="862635"/>
          <a:ext cx="345527" cy="645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5993"/>
              </a:lnTo>
              <a:lnTo>
                <a:pt x="345527" y="6459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7BE697-76B7-4865-A8E1-F3B2B5DBEF9C}">
      <dsp:nvSpPr>
        <dsp:cNvPr id="0" name=""/>
        <dsp:cNvSpPr/>
      </dsp:nvSpPr>
      <dsp:spPr>
        <a:xfrm>
          <a:off x="3446399" y="1077966"/>
          <a:ext cx="4313855" cy="8613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Flight Simulator Training Fidelity</a:t>
          </a:r>
        </a:p>
      </dsp:txBody>
      <dsp:txXfrm>
        <a:off x="3471626" y="1103193"/>
        <a:ext cx="4263401" cy="810870"/>
      </dsp:txXfrm>
    </dsp:sp>
    <dsp:sp modelId="{C1E907AC-AC92-4FD9-9244-9E4D41311C72}">
      <dsp:nvSpPr>
        <dsp:cNvPr id="0" name=""/>
        <dsp:cNvSpPr/>
      </dsp:nvSpPr>
      <dsp:spPr>
        <a:xfrm>
          <a:off x="3100872" y="862635"/>
          <a:ext cx="345527" cy="1722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2648"/>
              </a:lnTo>
              <a:lnTo>
                <a:pt x="345527" y="17226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4ABED8-2514-4971-B623-DA9AEC98E703}">
      <dsp:nvSpPr>
        <dsp:cNvPr id="0" name=""/>
        <dsp:cNvSpPr/>
      </dsp:nvSpPr>
      <dsp:spPr>
        <a:xfrm>
          <a:off x="3446399" y="2154621"/>
          <a:ext cx="4249690" cy="8613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Transference from Piloting Other Types of Aircraft</a:t>
          </a:r>
        </a:p>
      </dsp:txBody>
      <dsp:txXfrm>
        <a:off x="3471626" y="2179848"/>
        <a:ext cx="4199236" cy="810870"/>
      </dsp:txXfrm>
    </dsp:sp>
    <dsp:sp modelId="{1BBE12A7-52BF-467B-8FED-EC854514A0E4}">
      <dsp:nvSpPr>
        <dsp:cNvPr id="0" name=""/>
        <dsp:cNvSpPr/>
      </dsp:nvSpPr>
      <dsp:spPr>
        <a:xfrm>
          <a:off x="3100872" y="862635"/>
          <a:ext cx="393650" cy="2783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3265"/>
              </a:lnTo>
              <a:lnTo>
                <a:pt x="393650" y="27832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A3435-7A69-4F0C-BB5F-6897F08A8AA8}">
      <dsp:nvSpPr>
        <dsp:cNvPr id="0" name=""/>
        <dsp:cNvSpPr/>
      </dsp:nvSpPr>
      <dsp:spPr>
        <a:xfrm>
          <a:off x="3494522" y="3215238"/>
          <a:ext cx="4217608" cy="8613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Flight Deck Updates – Advancing Technology</a:t>
          </a:r>
        </a:p>
      </dsp:txBody>
      <dsp:txXfrm>
        <a:off x="3519749" y="3240465"/>
        <a:ext cx="4167154" cy="810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A75AA-BB27-4683-B2A4-DAD0CA17DC5D}">
      <dsp:nvSpPr>
        <dsp:cNvPr id="0" name=""/>
        <dsp:cNvSpPr/>
      </dsp:nvSpPr>
      <dsp:spPr>
        <a:xfrm>
          <a:off x="0" y="418237"/>
          <a:ext cx="7475330" cy="1896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169" tIns="583184" rIns="58016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Landing gear &amp; flap lever  standardization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Control guards &amp; switch placement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Alert/warning systems</a:t>
          </a:r>
        </a:p>
      </dsp:txBody>
      <dsp:txXfrm>
        <a:off x="0" y="418237"/>
        <a:ext cx="7475330" cy="1896300"/>
      </dsp:txXfrm>
    </dsp:sp>
    <dsp:sp modelId="{6A89DE86-26FE-4382-A1A2-36079F46E3AB}">
      <dsp:nvSpPr>
        <dsp:cNvPr id="0" name=""/>
        <dsp:cNvSpPr/>
      </dsp:nvSpPr>
      <dsp:spPr>
        <a:xfrm>
          <a:off x="373766" y="4957"/>
          <a:ext cx="6726152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785" tIns="0" rIns="19778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Aircraft &amp; Instrument Design  Considerations</a:t>
          </a:r>
        </a:p>
      </dsp:txBody>
      <dsp:txXfrm>
        <a:off x="414115" y="45306"/>
        <a:ext cx="6645454" cy="745862"/>
      </dsp:txXfrm>
    </dsp:sp>
    <dsp:sp modelId="{B4A77029-2CD1-452C-9972-259B684A75BD}">
      <dsp:nvSpPr>
        <dsp:cNvPr id="0" name=""/>
        <dsp:cNvSpPr/>
      </dsp:nvSpPr>
      <dsp:spPr>
        <a:xfrm>
          <a:off x="0" y="2879017"/>
          <a:ext cx="7475330" cy="229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0169" tIns="583184" rIns="58016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Simulator fidelity </a:t>
          </a:r>
          <a:r>
            <a:rPr lang="en-US" sz="2000" kern="1200" dirty="0"/>
            <a:t>(</a:t>
          </a:r>
          <a:r>
            <a:rPr lang="en-US" sz="1800" i="1" kern="1200" dirty="0"/>
            <a:t>Roscoe &amp; </a:t>
          </a:r>
          <a:r>
            <a:rPr lang="en-US" sz="1800" i="1" kern="1200" dirty="0" err="1"/>
            <a:t>Williges</a:t>
          </a:r>
          <a:r>
            <a:rPr lang="en-US" sz="1800" i="1" kern="1200" dirty="0"/>
            <a:t>, 1980)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Flight instructors  </a:t>
          </a:r>
          <a:r>
            <a:rPr lang="en-US" sz="1800" i="1" kern="1200" dirty="0"/>
            <a:t>(Valverde, 1973)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Reteaching experts – retraining techniques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Novice vs experienced pilots </a:t>
          </a:r>
          <a:r>
            <a:rPr lang="en-US" sz="1800" i="1" kern="1200" dirty="0"/>
            <a:t>(Summers et al, 2007)</a:t>
          </a:r>
          <a:endParaRPr lang="en-US" sz="2400" i="1" kern="1200" dirty="0"/>
        </a:p>
      </dsp:txBody>
      <dsp:txXfrm>
        <a:off x="0" y="2879017"/>
        <a:ext cx="7475330" cy="2293200"/>
      </dsp:txXfrm>
    </dsp:sp>
    <dsp:sp modelId="{941770D1-EB32-4052-876F-2AF04C884863}">
      <dsp:nvSpPr>
        <dsp:cNvPr id="0" name=""/>
        <dsp:cNvSpPr/>
      </dsp:nvSpPr>
      <dsp:spPr>
        <a:xfrm>
          <a:off x="373766" y="2465737"/>
          <a:ext cx="5232731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785" tIns="0" rIns="197785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Flight Simulator Training</a:t>
          </a:r>
        </a:p>
      </dsp:txBody>
      <dsp:txXfrm>
        <a:off x="414115" y="2506086"/>
        <a:ext cx="5152033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2/3/2024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92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severity within the aviation community.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569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26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China Airlines Flight 140 (1994)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stalled during an instrument approach and crashed into the runway at Nagoya Airport.  Aircraft had been leased temporarily to fill plane shortage. Leased aircraft had “subtle differences” in cockpit layout/systems, especially in regards to ILS switching and had the Mode 5 warning system  inhibited (the system that alerts the crew to excessive glideslope deviations and GPWS alerts) , due to different airworthiness requirements in the owners/operator’s country. This Mode 5 inhibition was not on the aircraft forms (that would have notified the pilots of the difference) nor covered in the crews brief “differences” training.</a:t>
            </a:r>
          </a:p>
          <a:p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(264 of the 271 occupants were killed).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62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8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39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0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45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655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7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B3765-1535-41FB-A927-AAD2D1E853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3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25.png"/><Relationship Id="rId3" Type="http://schemas.openxmlformats.org/officeDocument/2006/relationships/notesSlide" Target="../notesSlides/notesSlide11.xml"/><Relationship Id="rId7" Type="http://schemas.openxmlformats.org/officeDocument/2006/relationships/diagramLayout" Target="../diagrams/layout2.xml"/><Relationship Id="rId12" Type="http://schemas.microsoft.com/office/2007/relationships/hdphoto" Target="../media/hdphoto4.wdp"/><Relationship Id="rId17" Type="http://schemas.microsoft.com/office/2007/relationships/hdphoto" Target="../media/hdphoto6.wdp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27.png"/><Relationship Id="rId1" Type="http://schemas.openxmlformats.org/officeDocument/2006/relationships/tags" Target="../tags/tag2.xml"/><Relationship Id="rId6" Type="http://schemas.openxmlformats.org/officeDocument/2006/relationships/diagramData" Target="../diagrams/data2.xml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5" Type="http://schemas.microsoft.com/office/2007/relationships/hdphoto" Target="../media/hdphoto5.wdp"/><Relationship Id="rId10" Type="http://schemas.microsoft.com/office/2007/relationships/diagramDrawing" Target="../diagrams/drawing2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2.xml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web.harvard.edu/alps/thinking/docs/traencyn.htm" TargetMode="External"/><Relationship Id="rId2" Type="http://schemas.openxmlformats.org/officeDocument/2006/relationships/hyperlink" Target="https://doi.org/10.4271/89222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547" y="4338400"/>
            <a:ext cx="9742906" cy="3144466"/>
          </a:xfrm>
        </p:spPr>
        <p:txBody>
          <a:bodyPr>
            <a:normAutofit/>
          </a:bodyPr>
          <a:lstStyle/>
          <a:p>
            <a:pPr algn="ctr"/>
            <a:r>
              <a:rPr lang="en-US" sz="5300" dirty="0"/>
              <a:t>A Review of Negative Transfer</a:t>
            </a:r>
            <a:br>
              <a:rPr lang="en-US" sz="5300" dirty="0"/>
            </a:br>
            <a:r>
              <a:rPr lang="en-US" sz="5300" dirty="0"/>
              <a:t> in  Aviation Safety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6798" y="5713410"/>
            <a:ext cx="3268579" cy="1144590"/>
          </a:xfrm>
        </p:spPr>
        <p:txBody>
          <a:bodyPr>
            <a:normAutofit/>
          </a:bodyPr>
          <a:lstStyle/>
          <a:p>
            <a:r>
              <a:rPr lang="en-US" sz="2800" dirty="0"/>
              <a:t>Kristen Cook</a:t>
            </a:r>
          </a:p>
        </p:txBody>
      </p:sp>
      <p:pic>
        <p:nvPicPr>
          <p:cNvPr id="6" name="Picture 5" descr="A picture containing sky, outdoor, plane, skiing&#10;&#10;Description automatically generated">
            <a:extLst>
              <a:ext uri="{FF2B5EF4-FFF2-40B4-BE49-F238E27FC236}">
                <a16:creationId xmlns:a16="http://schemas.microsoft.com/office/drawing/2014/main" id="{10C9281F-D172-A873-5319-9F530CD138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39" b="45602"/>
          <a:stretch/>
        </p:blipFill>
        <p:spPr>
          <a:xfrm>
            <a:off x="20" y="0"/>
            <a:ext cx="12191980" cy="38659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3"/>
    </mc:Choice>
    <mc:Fallback xmlns="">
      <p:transition spd="slow" advTm="153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68B57-B38B-9258-17FD-A97C1CA06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13" y="142667"/>
            <a:ext cx="1141817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Reason’s Model of Error</a:t>
            </a:r>
            <a:br>
              <a:rPr lang="en-US" sz="4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</a:br>
            <a:r>
              <a:rPr lang="en-US" sz="4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					“Swiss Cheese Model” (SCM)</a:t>
            </a:r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4144-676D-413D-C41E-865B02A8E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1948069"/>
            <a:ext cx="5853193" cy="42288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1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Error Path </a:t>
            </a:r>
            <a:r>
              <a:rPr 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– when weaknesses (holes) in the </a:t>
            </a:r>
            <a:r>
              <a:rPr lang="en-US" sz="2400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indiv</a:t>
            </a:r>
            <a:r>
              <a:rPr 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. safety barriers align, leading to an</a:t>
            </a:r>
            <a:r>
              <a:rPr 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sym typeface="Wingdings" panose="05000000000000000000" pitchFamily="2" charset="2"/>
              </a:rPr>
              <a:t> unsafe outcome/major accident</a:t>
            </a:r>
          </a:p>
          <a:p>
            <a:r>
              <a:rPr 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sym typeface="Wingdings" panose="05000000000000000000" pitchFamily="2" charset="2"/>
              </a:rPr>
              <a:t>Negative Transfer = “preconditions for/unsafe acts” layer</a:t>
            </a:r>
            <a:endParaRPr lang="en-US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0BA1F-0E49-0421-B067-3580EBAE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0" y="1872248"/>
            <a:ext cx="5257798" cy="4785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AB5BC-442F-0E83-6569-28054F5AE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108" y="4081668"/>
            <a:ext cx="4901365" cy="257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07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AC1F106-1D54-57C4-6B10-7B0D764BF0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27" b="13320"/>
          <a:stretch/>
        </p:blipFill>
        <p:spPr>
          <a:xfrm>
            <a:off x="7848600" y="3646106"/>
            <a:ext cx="4343400" cy="3211894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7F9F02B-DB04-4B60-859E-78BED6F40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486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31347-6E6D-5680-A923-ED361651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97" y="0"/>
            <a:ext cx="666205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/>
              <a:t>Prevention &amp; Mitigation</a:t>
            </a:r>
          </a:p>
        </p:txBody>
      </p:sp>
      <p:graphicFrame>
        <p:nvGraphicFramePr>
          <p:cNvPr id="27" name="Content Placeholder 18">
            <a:extLst>
              <a:ext uri="{FF2B5EF4-FFF2-40B4-BE49-F238E27FC236}">
                <a16:creationId xmlns:a16="http://schemas.microsoft.com/office/drawing/2014/main" id="{C3791C4D-DE81-FB31-A850-240F371E570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93229144"/>
              </p:ext>
            </p:extLst>
          </p:nvPr>
        </p:nvGraphicFramePr>
        <p:xfrm>
          <a:off x="373270" y="1481259"/>
          <a:ext cx="7475330" cy="5177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DD749A71-73C6-8D8F-7968-1F9D009C7C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0031" t="11291" r="19000"/>
          <a:stretch/>
        </p:blipFill>
        <p:spPr>
          <a:xfrm>
            <a:off x="8668346" y="513366"/>
            <a:ext cx="2703908" cy="261937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C8C55FC-649F-61FA-812F-B05CDA8EEE28}"/>
              </a:ext>
            </a:extLst>
          </p:cNvPr>
          <p:cNvGrpSpPr/>
          <p:nvPr/>
        </p:nvGrpSpPr>
        <p:grpSpPr>
          <a:xfrm>
            <a:off x="8348662" y="446567"/>
            <a:ext cx="3444875" cy="2755900"/>
            <a:chOff x="8221870" y="337222"/>
            <a:chExt cx="3444875" cy="27559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985F2F3-853D-A2A4-8320-A0A74C5C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21870" y="337222"/>
              <a:ext cx="3444875" cy="27559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7E4B29-8FE0-91A2-C5A5-FE254D202D73}"/>
                </a:ext>
              </a:extLst>
            </p:cNvPr>
            <p:cNvSpPr txBox="1"/>
            <p:nvPr/>
          </p:nvSpPr>
          <p:spPr>
            <a:xfrm>
              <a:off x="10795415" y="2724822"/>
              <a:ext cx="871330" cy="3683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KC-135</a:t>
              </a: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24E08DFB-27F8-317F-EC53-F8C4A99B8788}"/>
              </a:ext>
            </a:extLst>
          </p:cNvPr>
          <p:cNvSpPr/>
          <p:nvPr/>
        </p:nvSpPr>
        <p:spPr>
          <a:xfrm>
            <a:off x="10350914" y="1286461"/>
            <a:ext cx="571293" cy="90499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FECDB7-5CC8-14F5-324F-7217086FF3F1}"/>
              </a:ext>
            </a:extLst>
          </p:cNvPr>
          <p:cNvGrpSpPr/>
          <p:nvPr/>
        </p:nvGrpSpPr>
        <p:grpSpPr>
          <a:xfrm>
            <a:off x="8348662" y="369411"/>
            <a:ext cx="3596860" cy="2907284"/>
            <a:chOff x="12666870" y="345281"/>
            <a:chExt cx="3320241" cy="24847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37B161-C15E-6BC4-AB5D-79FB22AA9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2690" t="29815" r="22202"/>
            <a:stretch/>
          </p:blipFill>
          <p:spPr>
            <a:xfrm>
              <a:off x="12666870" y="345281"/>
              <a:ext cx="3320241" cy="248475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A5880D-972E-845E-84E4-4DDB43D9414E}"/>
                </a:ext>
              </a:extLst>
            </p:cNvPr>
            <p:cNvSpPr txBox="1"/>
            <p:nvPr/>
          </p:nvSpPr>
          <p:spPr>
            <a:xfrm>
              <a:off x="15115781" y="2457450"/>
              <a:ext cx="871330" cy="3683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DC-10</a:t>
              </a:r>
            </a:p>
          </p:txBody>
        </p: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0CCE5BCE-77B3-2D3F-2DD2-A7669EFB4E05}"/>
              </a:ext>
            </a:extLst>
          </p:cNvPr>
          <p:cNvSpPr/>
          <p:nvPr/>
        </p:nvSpPr>
        <p:spPr>
          <a:xfrm>
            <a:off x="9308622" y="1159243"/>
            <a:ext cx="670790" cy="1053978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5968C7-DFB6-071D-3DEC-27383ACA49A0}"/>
              </a:ext>
            </a:extLst>
          </p:cNvPr>
          <p:cNvGrpSpPr/>
          <p:nvPr/>
        </p:nvGrpSpPr>
        <p:grpSpPr>
          <a:xfrm>
            <a:off x="8173304" y="369411"/>
            <a:ext cx="3947575" cy="2960677"/>
            <a:chOff x="8122458" y="662781"/>
            <a:chExt cx="3643697" cy="262011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D8C9151-1B6B-A186-8B04-D4C8E8F98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2500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rcRect l="4036" t="13092" r="22149" b="8135"/>
            <a:stretch/>
          </p:blipFill>
          <p:spPr>
            <a:xfrm>
              <a:off x="8122458" y="662781"/>
              <a:ext cx="3643697" cy="262011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D2D6BB-8AE0-C99F-BBA8-2CB83431B48C}"/>
                </a:ext>
              </a:extLst>
            </p:cNvPr>
            <p:cNvSpPr txBox="1"/>
            <p:nvPr/>
          </p:nvSpPr>
          <p:spPr>
            <a:xfrm>
              <a:off x="11024596" y="2912053"/>
              <a:ext cx="691854" cy="3683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F-15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2BC51925-42D0-192D-56D8-C3F82B91F060}"/>
              </a:ext>
            </a:extLst>
          </p:cNvPr>
          <p:cNvSpPr/>
          <p:nvPr/>
        </p:nvSpPr>
        <p:spPr>
          <a:xfrm>
            <a:off x="8493182" y="2262605"/>
            <a:ext cx="571293" cy="90499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685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550"/>
    </mc:Choice>
    <mc:Fallback xmlns="">
      <p:transition spd="slow" advTm="198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F392-A9A7-9824-F191-18CFFD2E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7992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5B191-7CE8-E731-42C5-EF884AA6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5B4C-766B-1E0F-41B1-D04611CE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1411704"/>
            <a:ext cx="11032958" cy="5446295"/>
          </a:xfrm>
        </p:spPr>
        <p:txBody>
          <a:bodyPr>
            <a:normAutofit lnSpcReduction="10000"/>
          </a:bodyPr>
          <a:lstStyle/>
          <a:p>
            <a:pPr marL="400050" marR="0" indent="-4000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Bednar, A. K., Cunningham, D., Duffy T. M. &amp; Perry J. D. (1995). Theory into Practice: How do we Link</a:t>
            </a:r>
            <a:r>
              <a:rPr lang="en-US" sz="14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? Instructional Technology: Past, present and future</a:t>
            </a: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Englewood, CO: Libraries Unlimited, pp 100-112.</a:t>
            </a:r>
          </a:p>
          <a:p>
            <a:pPr marL="400050" marR="0" indent="-4000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Bell, J.L and Williams, J.C. (2017). </a:t>
            </a:r>
            <a:r>
              <a:rPr lang="en-US" sz="14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Evaluation and Consolidation of the HEART Human Reliability Assessment Principles. Pp. 3 – 12. Advances in Human Error, Reliability, Resilience, and Performance</a:t>
            </a: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Proceedings of the AHFE 2017 International Conference on Human Error, Reliability, Resilience, and Performance, July 17 – 21, 2017, LA, California, USA. R.L. Boring (Ed.). Published by Springer.</a:t>
            </a:r>
          </a:p>
          <a:p>
            <a:pPr marL="400050" marR="0" indent="-4000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Braune</a:t>
            </a: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R. (1989). </a:t>
            </a:r>
            <a:r>
              <a:rPr lang="en-US" sz="14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Common/Same Type Rating: Human Factors and Other Issues</a:t>
            </a: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SAE Technical Paper 892229, 1989, </a:t>
            </a:r>
            <a:r>
              <a:rPr lang="en-US" sz="1400" u="sng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https://doi.org/10.4271/892229</a:t>
            </a:r>
            <a:endParaRPr lang="en-US" sz="14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marR="0" indent="-4000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Perkins, D.N., &amp; Salomon, G. (1992). Transfer of learning. </a:t>
            </a:r>
            <a:r>
              <a:rPr lang="en-US" sz="1400" i="1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International Encyclopedia of Education, Second Edition</a:t>
            </a:r>
            <a:r>
              <a:rPr lang="en-US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Oxford, England: Pergamon Press. </a:t>
            </a:r>
            <a:r>
              <a:rPr lang="en-US" sz="1400" u="sng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http://learnweb.harvard.edu/alps/thinking/docs/traencyn.htm</a:t>
            </a:r>
            <a:r>
              <a:rPr lang="en-US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marR="0" indent="-4000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Roscoe, S. N., &amp; </a:t>
            </a:r>
            <a:r>
              <a:rPr lang="en-US" sz="14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Williges</a:t>
            </a: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B. H. (1980). Measurement of transfer of training. In S. N. Roscoe (Ed.), </a:t>
            </a:r>
            <a:r>
              <a:rPr lang="en-US" sz="14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Aviation psychology </a:t>
            </a: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(pp. 182-193). Ames: Iowa State University Press.</a:t>
            </a:r>
          </a:p>
          <a:p>
            <a:pPr marL="400050" marR="0" indent="-4000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Summers, M., Ayers, F., Connolly, T., &amp; Robertson, C. (2007). </a:t>
            </a:r>
            <a:r>
              <a:rPr lang="en-US" sz="14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Managing risk through scenario-based training, single pilot resource management, and learner centered grading. </a:t>
            </a: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http://www.faa.gov/training_testing/training/fits/guidance/media/RM_thor ugh_SBT.pdf</a:t>
            </a:r>
          </a:p>
          <a:p>
            <a:pPr marL="400050" marR="0" indent="-4000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Valverde, H. H. (1973). </a:t>
            </a:r>
            <a:r>
              <a:rPr lang="en-US" sz="1400" i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review of flight simulator transfer of training studies</a:t>
            </a:r>
            <a:r>
              <a:rPr lang="en-US" sz="1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Human Factors: The Journal of the Human Factors and Ergonomics Society, 15(6), 510-522. doi:10.1177/001872087301500603</a:t>
            </a:r>
          </a:p>
        </p:txBody>
      </p:sp>
    </p:spTree>
    <p:extLst>
      <p:ext uri="{BB962C8B-B14F-4D97-AF65-F5344CB8AC3E}">
        <p14:creationId xmlns:p14="http://schemas.microsoft.com/office/powerpoint/2010/main" val="319487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9"/>
    </mc:Choice>
    <mc:Fallback xmlns="">
      <p:transition spd="slow" advTm="425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5705-0273-6B44-1B03-28DF215D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25C61-F132-133D-D76A-1029BD6E2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41537"/>
            <a:ext cx="5025216" cy="4351338"/>
          </a:xfrm>
        </p:spPr>
        <p:txBody>
          <a:bodyPr/>
          <a:lstStyle/>
          <a:p>
            <a:r>
              <a:rPr lang="en-US" dirty="0"/>
              <a:t>Transfer of Learning</a:t>
            </a:r>
          </a:p>
          <a:p>
            <a:pPr lvl="1"/>
            <a:r>
              <a:rPr lang="en-US" dirty="0"/>
              <a:t>Types</a:t>
            </a:r>
          </a:p>
          <a:p>
            <a:pPr lvl="1"/>
            <a:r>
              <a:rPr lang="en-US" dirty="0"/>
              <a:t>Theories </a:t>
            </a:r>
          </a:p>
          <a:p>
            <a:r>
              <a:rPr lang="en-US" dirty="0"/>
              <a:t>Negative Transfer in Aviation</a:t>
            </a:r>
          </a:p>
          <a:p>
            <a:pPr lvl="1"/>
            <a:r>
              <a:rPr lang="en-US" dirty="0"/>
              <a:t>Primary Causes</a:t>
            </a:r>
          </a:p>
          <a:p>
            <a:pPr lvl="1"/>
            <a:r>
              <a:rPr lang="en-US" dirty="0"/>
              <a:t>Examples</a:t>
            </a:r>
          </a:p>
          <a:p>
            <a:r>
              <a:rPr lang="en-US" dirty="0"/>
              <a:t>Reason's Model of Error</a:t>
            </a:r>
          </a:p>
          <a:p>
            <a:r>
              <a:rPr lang="en-US" dirty="0"/>
              <a:t>Prevention &amp; Mitigation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E37C7-02DA-5DB4-B2D3-91DA994F0E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2503" y="1870604"/>
            <a:ext cx="5998105" cy="3598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FAC12A-B5A7-8276-C23A-B3078A0AB523}"/>
              </a:ext>
            </a:extLst>
          </p:cNvPr>
          <p:cNvSpPr txBox="1"/>
          <p:nvPr/>
        </p:nvSpPr>
        <p:spPr>
          <a:xfrm>
            <a:off x="8641555" y="5469467"/>
            <a:ext cx="31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 Airlines Flight 140 (1994)</a:t>
            </a:r>
          </a:p>
        </p:txBody>
      </p:sp>
    </p:spTree>
    <p:extLst>
      <p:ext uri="{BB962C8B-B14F-4D97-AF65-F5344CB8AC3E}">
        <p14:creationId xmlns:p14="http://schemas.microsoft.com/office/powerpoint/2010/main" val="329997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6130003-5222-4875-8738-1217755C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31347-6E6D-5680-A923-ED361651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Transfer of the Learning (training transfer)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3E388DCC-9257-412E-811D-30F74D4C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7D1468-EC4D-C979-DFC5-37DA7197A7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8201" y="2269676"/>
            <a:ext cx="4637806" cy="31935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975A4-39D8-59B9-EE61-AE3DE3BCC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90039" y="2364330"/>
            <a:ext cx="6201960" cy="331457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“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Applying previously learning information, skills, and/or strategies to a different context or situation that it was initially learned in”</a:t>
            </a:r>
          </a:p>
          <a:p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Transfer of Learning vs. Ordinary Learning</a:t>
            </a:r>
          </a:p>
          <a:p>
            <a:r>
              <a:rPr lang="en-US" sz="3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Positive vs. Negative Transfer </a:t>
            </a:r>
          </a:p>
          <a:p>
            <a:r>
              <a:rPr lang="en-US" sz="32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Near vs. Far Transfer</a:t>
            </a:r>
            <a:endParaRPr lang="en-US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endParaRPr lang="en-US" sz="24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B9844-F1E9-AFDD-AB57-1A23F26FCD5F}"/>
              </a:ext>
            </a:extLst>
          </p:cNvPr>
          <p:cNvSpPr txBox="1"/>
          <p:nvPr/>
        </p:nvSpPr>
        <p:spPr>
          <a:xfrm>
            <a:off x="4379493" y="5462315"/>
            <a:ext cx="3433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Braune</a:t>
            </a:r>
            <a:r>
              <a:rPr lang="en-US" sz="1600" i="1" dirty="0"/>
              <a:t>, 1989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EDB85E-A29A-B126-123E-5907B2FEA8C2}"/>
              </a:ext>
            </a:extLst>
          </p:cNvPr>
          <p:cNvGrpSpPr/>
          <p:nvPr/>
        </p:nvGrpSpPr>
        <p:grpSpPr>
          <a:xfrm>
            <a:off x="925975" y="3125165"/>
            <a:ext cx="5038648" cy="1134319"/>
            <a:chOff x="925975" y="3125165"/>
            <a:chExt cx="5038648" cy="11343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12C568-D7AB-9EF6-CE83-3A9CE1DF5272}"/>
                </a:ext>
              </a:extLst>
            </p:cNvPr>
            <p:cNvSpPr/>
            <p:nvPr/>
          </p:nvSpPr>
          <p:spPr>
            <a:xfrm>
              <a:off x="925975" y="3125165"/>
              <a:ext cx="4467828" cy="1134319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C10D4E-26EA-757A-3D15-07C2A4016766}"/>
                </a:ext>
              </a:extLst>
            </p:cNvPr>
            <p:cNvSpPr txBox="1"/>
            <p:nvPr/>
          </p:nvSpPr>
          <p:spPr>
            <a:xfrm>
              <a:off x="5538365" y="3443583"/>
              <a:ext cx="42625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B050"/>
                  </a:solidFill>
                </a:rPr>
                <a:t>+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B2244C9-A790-CC8B-9997-A5F3A7A99C0B}"/>
              </a:ext>
            </a:extLst>
          </p:cNvPr>
          <p:cNvSpPr/>
          <p:nvPr/>
        </p:nvSpPr>
        <p:spPr>
          <a:xfrm>
            <a:off x="937393" y="4291303"/>
            <a:ext cx="4467828" cy="578988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FC1E9-90A4-871B-B04B-1E43A0E830C2}"/>
              </a:ext>
            </a:extLst>
          </p:cNvPr>
          <p:cNvGrpSpPr/>
          <p:nvPr/>
        </p:nvGrpSpPr>
        <p:grpSpPr>
          <a:xfrm>
            <a:off x="925975" y="4815984"/>
            <a:ext cx="5027230" cy="646332"/>
            <a:chOff x="925975" y="4815984"/>
            <a:chExt cx="5027230" cy="646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B679EA-EA87-9C01-625C-B2F3BF4A9BA3}"/>
                </a:ext>
              </a:extLst>
            </p:cNvPr>
            <p:cNvSpPr/>
            <p:nvPr/>
          </p:nvSpPr>
          <p:spPr>
            <a:xfrm>
              <a:off x="925975" y="4883328"/>
              <a:ext cx="4467828" cy="57898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4E91E9-4179-BA19-5E6A-CA024DD7EC12}"/>
                </a:ext>
              </a:extLst>
            </p:cNvPr>
            <p:cNvSpPr txBox="1"/>
            <p:nvPr/>
          </p:nvSpPr>
          <p:spPr>
            <a:xfrm>
              <a:off x="5526947" y="4815984"/>
              <a:ext cx="426258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0000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2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9677"/>
    </mc:Choice>
    <mc:Fallback xmlns="">
      <p:transition spd="slow" advTm="13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3AEA-4436-7589-5AA6-34169564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Theories of Transfer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99862-AEE8-06A1-114C-5A84630B5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9979" y="1690687"/>
            <a:ext cx="8381798" cy="5167313"/>
          </a:xfrm>
        </p:spPr>
        <p:txBody>
          <a:bodyPr>
            <a:normAutofit/>
          </a:bodyPr>
          <a:lstStyle/>
          <a:p>
            <a:r>
              <a:rPr lang="en-US" dirty="0"/>
              <a:t>Theory of Identical Elements </a:t>
            </a:r>
            <a:r>
              <a:rPr lang="en-US" sz="2000" dirty="0"/>
              <a:t>(Thorndike &amp; Woodworth, 1901)</a:t>
            </a:r>
          </a:p>
          <a:p>
            <a:pPr lvl="1"/>
            <a:r>
              <a:rPr lang="en-US" dirty="0"/>
              <a:t>Level of transfer dependent on level of “similar elements” </a:t>
            </a:r>
          </a:p>
          <a:p>
            <a:r>
              <a:rPr lang="en-US" dirty="0"/>
              <a:t>Theory of Generalization of Experience </a:t>
            </a:r>
            <a:r>
              <a:rPr lang="en-US" sz="2000" dirty="0"/>
              <a:t>(Judd, 1908)</a:t>
            </a:r>
          </a:p>
          <a:p>
            <a:pPr lvl="1"/>
            <a:r>
              <a:rPr lang="en-US" dirty="0"/>
              <a:t>Degree of transfer depends on level of general understanding of  info/skills</a:t>
            </a:r>
          </a:p>
          <a:p>
            <a:r>
              <a:rPr lang="en-US" dirty="0"/>
              <a:t>Constructivism Learning </a:t>
            </a:r>
            <a:r>
              <a:rPr lang="en-US" sz="2000" dirty="0"/>
              <a:t>(Bednar, 1995; </a:t>
            </a:r>
            <a:r>
              <a:rPr lang="en-US" sz="2000" dirty="0" err="1"/>
              <a:t>Kolmos</a:t>
            </a:r>
            <a:r>
              <a:rPr lang="en-US" sz="2000" dirty="0"/>
              <a:t>, 2018)</a:t>
            </a:r>
          </a:p>
          <a:p>
            <a:pPr lvl="1"/>
            <a:r>
              <a:rPr lang="en-US" dirty="0"/>
              <a:t>Degree of transfer related to degree that training environment mirrors real-world situations</a:t>
            </a:r>
          </a:p>
          <a:p>
            <a:pPr lvl="1"/>
            <a:r>
              <a:rPr lang="en-US" dirty="0"/>
              <a:t>“learning by doing” approach </a:t>
            </a:r>
          </a:p>
          <a:p>
            <a:pPr lvl="1"/>
            <a:r>
              <a:rPr lang="en-US" dirty="0"/>
              <a:t>Best for experienced students vs. novices</a:t>
            </a:r>
          </a:p>
          <a:p>
            <a:pPr lvl="1"/>
            <a:r>
              <a:rPr lang="en-US" dirty="0"/>
              <a:t>Key for learning in aviation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C83E7-6584-A93D-38E9-B6AC79DA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932" y="1453117"/>
            <a:ext cx="2354381" cy="2413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BFB41D-C96E-A45C-A01F-A6D066B91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1" b="5324"/>
          <a:stretch/>
        </p:blipFill>
        <p:spPr>
          <a:xfrm>
            <a:off x="7772400" y="4123635"/>
            <a:ext cx="4069621" cy="25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4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1347-6E6D-5680-A923-ED361651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4" y="492397"/>
            <a:ext cx="10515600" cy="1325563"/>
          </a:xfrm>
        </p:spPr>
        <p:txBody>
          <a:bodyPr/>
          <a:lstStyle/>
          <a:p>
            <a:r>
              <a:rPr lang="en-US" dirty="0"/>
              <a:t>Transfer of Learning in Aviation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975A4-39D8-59B9-EE61-AE3DE3BCC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734" y="1817960"/>
            <a:ext cx="10963940" cy="477351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Positive Transfer </a:t>
            </a:r>
          </a:p>
          <a:p>
            <a:pPr lvl="1"/>
            <a:r>
              <a:rPr lang="en-US" dirty="0"/>
              <a:t>Classroom </a:t>
            </a:r>
            <a:r>
              <a:rPr lang="en-US" dirty="0">
                <a:sym typeface="Wingdings" panose="05000000000000000000" pitchFamily="2" charset="2"/>
              </a:rPr>
              <a:t> Simulator  Aircraft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sz="2800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sz="2800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System 1 vs System 2 Thinking (Kahneman’s Cognitive Model)</a:t>
            </a:r>
          </a:p>
          <a:p>
            <a:pPr lvl="1"/>
            <a:r>
              <a:rPr lang="en-US" dirty="0"/>
              <a:t>Risk of negative transfer with System 1 (fast thinking)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6DDFF0-3D0E-EBCA-8D13-1B01165DA463}"/>
              </a:ext>
            </a:extLst>
          </p:cNvPr>
          <p:cNvGrpSpPr/>
          <p:nvPr/>
        </p:nvGrpSpPr>
        <p:grpSpPr>
          <a:xfrm>
            <a:off x="555777" y="2852700"/>
            <a:ext cx="11080445" cy="2704037"/>
            <a:chOff x="637422" y="2711274"/>
            <a:chExt cx="11080445" cy="2704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CA73F7-CDE5-E4D1-5DC2-618E7623C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l="-89" t="1662" r="-3334" b="-1192"/>
            <a:stretch/>
          </p:blipFill>
          <p:spPr>
            <a:xfrm>
              <a:off x="637422" y="2838546"/>
              <a:ext cx="3136026" cy="20129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516807-52C8-453C-5554-56113FDC1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5096" b="20838"/>
            <a:stretch/>
          </p:blipFill>
          <p:spPr>
            <a:xfrm>
              <a:off x="4712005" y="4089748"/>
              <a:ext cx="2688348" cy="13255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8759C1-92D7-8FC9-5DA3-9AF7BC006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9562" y="2838546"/>
              <a:ext cx="3488305" cy="1962172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4FE46B48-9E75-D413-9407-01F9BDA3DE82}"/>
                </a:ext>
              </a:extLst>
            </p:cNvPr>
            <p:cNvSpPr/>
            <p:nvPr/>
          </p:nvSpPr>
          <p:spPr>
            <a:xfrm>
              <a:off x="3891649" y="3468030"/>
              <a:ext cx="561474" cy="753979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DA7A29-674E-FF86-DC6F-90B9965A2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25373" y="3417261"/>
              <a:ext cx="579170" cy="8047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706A19-656C-B598-1CAE-59AEF61A7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196" b="15168"/>
            <a:stretch/>
          </p:blipFill>
          <p:spPr>
            <a:xfrm>
              <a:off x="4746492" y="2711274"/>
              <a:ext cx="2619375" cy="1318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8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54"/>
    </mc:Choice>
    <mc:Fallback xmlns="">
      <p:transition spd="slow" advTm="8345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1347-6E6D-5680-A923-ED361651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Negative Transfer in Aviation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0AF62E-8B3E-92C5-26B9-311BD4C3C70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7757280"/>
              </p:ext>
            </p:extLst>
          </p:nvPr>
        </p:nvGraphicFramePr>
        <p:xfrm>
          <a:off x="-2180806" y="1873751"/>
          <a:ext cx="10515600" cy="409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AF9EBFD3-2B94-A84E-83ED-9AD90B564105}"/>
              </a:ext>
            </a:extLst>
          </p:cNvPr>
          <p:cNvGrpSpPr/>
          <p:nvPr/>
        </p:nvGrpSpPr>
        <p:grpSpPr>
          <a:xfrm>
            <a:off x="5957197" y="1762405"/>
            <a:ext cx="5788406" cy="2000599"/>
            <a:chOff x="6096000" y="1689085"/>
            <a:chExt cx="5605133" cy="17398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3D5222-CE09-FE18-F5BF-D33CD57CCAA2}"/>
                </a:ext>
              </a:extLst>
            </p:cNvPr>
            <p:cNvGrpSpPr/>
            <p:nvPr/>
          </p:nvGrpSpPr>
          <p:grpSpPr>
            <a:xfrm>
              <a:off x="6096000" y="1873751"/>
              <a:ext cx="5605133" cy="1555194"/>
              <a:chOff x="6096000" y="1873751"/>
              <a:chExt cx="5605133" cy="1555194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CA576E5-EBBB-DBA7-C0C7-5F8A5AB5B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45732" y="1873751"/>
                <a:ext cx="2755401" cy="1554709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87D5BBC-9A82-E41F-DE53-0B869376C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6000" y="1873751"/>
                <a:ext cx="2755401" cy="1555194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0C99A4-E2D3-0684-6FA2-590CE5D871A4}"/>
                </a:ext>
              </a:extLst>
            </p:cNvPr>
            <p:cNvSpPr txBox="1"/>
            <p:nvPr/>
          </p:nvSpPr>
          <p:spPr>
            <a:xfrm>
              <a:off x="7357563" y="1689085"/>
              <a:ext cx="31763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Which one is the simulator?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7EE30B-10AD-20DF-838C-2C3919664227}"/>
              </a:ext>
            </a:extLst>
          </p:cNvPr>
          <p:cNvGrpSpPr/>
          <p:nvPr/>
        </p:nvGrpSpPr>
        <p:grpSpPr>
          <a:xfrm>
            <a:off x="5769686" y="4475419"/>
            <a:ext cx="6066011" cy="2017456"/>
            <a:chOff x="5818395" y="4246050"/>
            <a:chExt cx="6066011" cy="201745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DFFD4F-5FE8-89BC-B565-11D251842A45}"/>
                </a:ext>
              </a:extLst>
            </p:cNvPr>
            <p:cNvGrpSpPr/>
            <p:nvPr/>
          </p:nvGrpSpPr>
          <p:grpSpPr>
            <a:xfrm>
              <a:off x="5818395" y="4246050"/>
              <a:ext cx="6066011" cy="2017456"/>
              <a:chOff x="5818395" y="4246050"/>
              <a:chExt cx="6066011" cy="201745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C0B3FBC-7C0B-1FA0-27E8-53AC8D509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18395" y="4429113"/>
                <a:ext cx="6066011" cy="183439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0E75E1-9749-245A-F06D-BA43C34B3779}"/>
                  </a:ext>
                </a:extLst>
              </p:cNvPr>
              <p:cNvSpPr txBox="1"/>
              <p:nvPr/>
            </p:nvSpPr>
            <p:spPr>
              <a:xfrm>
                <a:off x="8582736" y="4246050"/>
                <a:ext cx="537328" cy="36933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vs.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14499F3-7693-538C-B4CB-17FA13EE889C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8851400" y="4615382"/>
              <a:ext cx="1" cy="164812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21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77"/>
    </mc:Choice>
    <mc:Fallback xmlns="">
      <p:transition spd="slow" advTm="11807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25DC-6B7B-F7C3-5D2A-CB8CDA2A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9309"/>
            <a:ext cx="10515600" cy="1325563"/>
          </a:xfrm>
        </p:spPr>
        <p:txBody>
          <a:bodyPr/>
          <a:lstStyle/>
          <a:p>
            <a:r>
              <a:rPr lang="en-US" dirty="0"/>
              <a:t>Flight Simulators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F2442E-1503-6FBE-E6D1-7C4838F94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484" y="1167772"/>
            <a:ext cx="12192000" cy="6181060"/>
          </a:xfrm>
        </p:spPr>
        <p:txBody>
          <a:bodyPr>
            <a:normAutofit/>
          </a:bodyPr>
          <a:lstStyle/>
          <a:p>
            <a:pPr marL="465138" lvl="2" indent="0">
              <a:buNone/>
            </a:pPr>
            <a:r>
              <a:rPr lang="en-US" sz="2400" dirty="0"/>
              <a:t>Uses:</a:t>
            </a:r>
          </a:p>
          <a:p>
            <a:pPr marL="690563" lvl="2" indent="-225425"/>
            <a:r>
              <a:rPr lang="en-US" sz="2400" dirty="0"/>
              <a:t>Initial pilot training</a:t>
            </a:r>
          </a:p>
          <a:p>
            <a:pPr marL="690563" lvl="2" indent="-225425"/>
            <a:r>
              <a:rPr lang="en-US" sz="2400" dirty="0"/>
              <a:t>Aircraft type-specific familiarization</a:t>
            </a:r>
          </a:p>
          <a:p>
            <a:pPr marL="690563" lvl="2" indent="-225425"/>
            <a:r>
              <a:rPr lang="en-US" sz="2400" dirty="0"/>
              <a:t>Emergency/high-risk maneuver  training</a:t>
            </a:r>
          </a:p>
          <a:p>
            <a:pPr marL="1147763" lvl="3" indent="-225425"/>
            <a:r>
              <a:rPr lang="en-US" sz="2200" dirty="0"/>
              <a:t>Upset prevention/recovery training (UPRT)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r>
              <a:rPr lang="en-US" sz="3200" b="1" dirty="0"/>
              <a:t>Sim Training Effect on Transfer Studies:</a:t>
            </a:r>
          </a:p>
          <a:p>
            <a:pPr lvl="1"/>
            <a:r>
              <a:rPr lang="en-US" i="1" dirty="0"/>
              <a:t>“Simulator fidelity: The effect of platform motion”  (</a:t>
            </a:r>
            <a:r>
              <a:rPr lang="en-US" dirty="0"/>
              <a:t>Burki-Cohen, 2001)</a:t>
            </a:r>
          </a:p>
          <a:p>
            <a:pPr lvl="1"/>
            <a:r>
              <a:rPr lang="en-US" i="1" dirty="0"/>
              <a:t>“The effect of simulator platform motion on pilot training transfer: A meta-analysis”  (</a:t>
            </a:r>
            <a:r>
              <a:rPr lang="en-US" dirty="0"/>
              <a:t>Vaden &amp; Hall, 2005)</a:t>
            </a:r>
          </a:p>
          <a:p>
            <a:pPr lvl="1"/>
            <a:r>
              <a:rPr lang="en-US" i="1" dirty="0"/>
              <a:t>“Transfer of training on the vertical motion simulator” (</a:t>
            </a:r>
            <a:r>
              <a:rPr lang="en-US" dirty="0" err="1"/>
              <a:t>Zall</a:t>
            </a:r>
            <a:r>
              <a:rPr lang="en-US" dirty="0"/>
              <a:t> &amp; Schroeder, 2015)</a:t>
            </a:r>
          </a:p>
          <a:p>
            <a:pPr lvl="1"/>
            <a:r>
              <a:rPr lang="en-US" i="1" dirty="0"/>
              <a:t>“Transfer of training and the measurement of training effectiveness</a:t>
            </a:r>
            <a:r>
              <a:rPr lang="en-US" dirty="0"/>
              <a:t> “ (</a:t>
            </a:r>
            <a:r>
              <a:rPr lang="en-US" dirty="0" err="1"/>
              <a:t>Blaiwes</a:t>
            </a:r>
            <a:r>
              <a:rPr lang="en-US" dirty="0"/>
              <a:t>, 2001)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59F04A-D65C-C236-3F52-D368FFBB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1" y="762090"/>
            <a:ext cx="5714999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01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CD139-9FBA-44CF-9C83-09850437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0" y="23603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Mishap Examples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C59624-56F9-AF23-FC05-437BA434E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810" y="1825625"/>
            <a:ext cx="11906190" cy="1603375"/>
          </a:xfrm>
        </p:spPr>
        <p:txBody>
          <a:bodyPr/>
          <a:lstStyle/>
          <a:p>
            <a:r>
              <a:rPr lang="en-US" dirty="0"/>
              <a:t>Poor simulator fidelity </a:t>
            </a:r>
            <a:r>
              <a:rPr lang="en-US" dirty="0">
                <a:sym typeface="Wingdings" panose="05000000000000000000" pitchFamily="2" charset="2"/>
              </a:rPr>
              <a:t> negative transfer  contributing factor in  mishap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AA Flight 587 (2001)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4E52A-E8C4-CA6A-4AB8-A7DF7A963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567" t="21538" b="9793"/>
          <a:stretch/>
        </p:blipFill>
        <p:spPr>
          <a:xfrm>
            <a:off x="340141" y="3538239"/>
            <a:ext cx="5087943" cy="281969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6746306-8A55-817F-A61D-4EECDE699B82}"/>
              </a:ext>
            </a:extLst>
          </p:cNvPr>
          <p:cNvSpPr/>
          <p:nvPr/>
        </p:nvSpPr>
        <p:spPr>
          <a:xfrm>
            <a:off x="3769895" y="3848076"/>
            <a:ext cx="529389" cy="90648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746A4B-BE55-F786-53C1-618D0D04B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84" y="3580476"/>
            <a:ext cx="3801855" cy="273522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379FF36-DA44-92DB-20F0-AE2339F64754}"/>
              </a:ext>
            </a:extLst>
          </p:cNvPr>
          <p:cNvGrpSpPr/>
          <p:nvPr/>
        </p:nvGrpSpPr>
        <p:grpSpPr>
          <a:xfrm>
            <a:off x="5915526" y="2918015"/>
            <a:ext cx="5438274" cy="3703949"/>
            <a:chOff x="6625389" y="2948869"/>
            <a:chExt cx="5438274" cy="37039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E64538-45FC-0BA4-BD5A-F9AF85AE5839}"/>
                </a:ext>
              </a:extLst>
            </p:cNvPr>
            <p:cNvGrpSpPr/>
            <p:nvPr/>
          </p:nvGrpSpPr>
          <p:grpSpPr>
            <a:xfrm>
              <a:off x="6625389" y="2948869"/>
              <a:ext cx="5438274" cy="1705877"/>
              <a:chOff x="6625389" y="2948869"/>
              <a:chExt cx="5438274" cy="170587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213ECD-6018-84A5-78E8-E4089994969C}"/>
                  </a:ext>
                </a:extLst>
              </p:cNvPr>
              <p:cNvSpPr txBox="1"/>
              <p:nvPr/>
            </p:nvSpPr>
            <p:spPr>
              <a:xfrm>
                <a:off x="6625389" y="2948869"/>
                <a:ext cx="5438274" cy="480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34000">
                          <a:prstClr val="white">
                            <a:lumMod val="93000"/>
                          </a:prstClr>
                        </a:gs>
                        <a:gs pos="0">
                          <a:prstClr val="black">
                            <a:lumMod val="25000"/>
                            <a:lumOff val="75000"/>
                          </a:prstClr>
                        </a:gs>
                        <a:gs pos="100000">
                          <a:srgbClr val="94D7E4">
                            <a:lumMod val="0"/>
                            <a:lumOff val="100000"/>
                          </a:srgbClr>
                        </a:gs>
                      </a:gsLst>
                      <a:lin ang="4800000" scaled="0"/>
                    </a:gradFill>
                    <a:effectLst/>
                    <a:uLnTx/>
                    <a:uFillTx/>
                    <a:latin typeface="Corbel" panose="020B0503020204020204"/>
                    <a:ea typeface="+mn-ea"/>
                    <a:cs typeface="+mn-cs"/>
                  </a:rPr>
                  <a:t>Airborne Express Flight 827 (1996)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266066E-A5FB-BB52-8234-36777B811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9658" y="3515372"/>
                <a:ext cx="2940321" cy="1139374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6FDD35-F601-1559-39F8-CB2102CD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44296" y="4785417"/>
              <a:ext cx="2271044" cy="1867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4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C920-43EC-DE81-6D3C-58D970CE4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00" y="0"/>
            <a:ext cx="12192000" cy="1460500"/>
          </a:xfrm>
        </p:spPr>
        <p:txBody>
          <a:bodyPr>
            <a:normAutofit/>
          </a:bodyPr>
          <a:lstStyle/>
          <a:p>
            <a:r>
              <a:rPr lang="en-US" dirty="0"/>
              <a:t>Cockpit Updates </a:t>
            </a:r>
            <a:br>
              <a:rPr lang="en-US" dirty="0"/>
            </a:br>
            <a:r>
              <a:rPr lang="en-US" sz="3200" dirty="0"/>
              <a:t>Advanced Technology &amp; New Flight Systems/Instruments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CD91C-A3A4-09F6-47C7-90A1B2FB2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00" y="1460500"/>
            <a:ext cx="6580741" cy="57398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Negative transfer due to subtle system changes more likely when something unexpected/out of the norm occurs (e.g. IFE)</a:t>
            </a:r>
          </a:p>
          <a:p>
            <a:r>
              <a:rPr lang="en-US" dirty="0"/>
              <a:t>More experienced pilots struggle the most when transitioning to TAA (Technically Advanced Aircraft) vs. novices </a:t>
            </a:r>
            <a:r>
              <a:rPr lang="en-US" sz="2200" dirty="0"/>
              <a:t>(Hamblin, Gilmore &amp; Chaparro, 2006)</a:t>
            </a:r>
          </a:p>
          <a:p>
            <a:r>
              <a:rPr lang="en-US" dirty="0"/>
              <a:t>‘unlearning’ old technique to learn new one increases likelihood of error </a:t>
            </a:r>
            <a:r>
              <a:rPr lang="en-US" sz="2200" dirty="0"/>
              <a:t>(Bell &amp;Williams, 2017)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DF904-6A83-821B-D66B-5B7FC52F4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197" y="3192436"/>
            <a:ext cx="4473790" cy="344126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6CD91C-A3A4-09F6-47C7-90A1B2FB219E}"/>
              </a:ext>
            </a:extLst>
          </p:cNvPr>
          <p:cNvSpPr txBox="1">
            <a:spLocks/>
          </p:cNvSpPr>
          <p:nvPr/>
        </p:nvSpPr>
        <p:spPr>
          <a:xfrm>
            <a:off x="7180871" y="2024847"/>
            <a:ext cx="4639116" cy="3627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Mishap Example:</a:t>
            </a:r>
          </a:p>
          <a:p>
            <a:pPr lvl="1"/>
            <a:r>
              <a:rPr lang="en-US" sz="3200" dirty="0"/>
              <a:t>Delta Flight 723 (1973)</a:t>
            </a:r>
          </a:p>
        </p:txBody>
      </p:sp>
    </p:spTree>
    <p:extLst>
      <p:ext uri="{BB962C8B-B14F-4D97-AF65-F5344CB8AC3E}">
        <p14:creationId xmlns:p14="http://schemas.microsoft.com/office/powerpoint/2010/main" val="28307837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7|13.3|7.1|4.1|6.3|3|6.4"/>
</p:tagLst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18783</TotalTime>
  <Words>1101</Words>
  <Application>Microsoft Office PowerPoint</Application>
  <PresentationFormat>Widescreen</PresentationFormat>
  <Paragraphs>119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Wingdings</vt:lpstr>
      <vt:lpstr>Depth</vt:lpstr>
      <vt:lpstr>A Review of Negative Transfer  in  Aviation Safety</vt:lpstr>
      <vt:lpstr>Overview</vt:lpstr>
      <vt:lpstr>Transfer of the Learning (training transfer)</vt:lpstr>
      <vt:lpstr>Theories of Transfer of Learning</vt:lpstr>
      <vt:lpstr>Transfer of Learning in Aviation</vt:lpstr>
      <vt:lpstr>Negative Transfer in Aviation </vt:lpstr>
      <vt:lpstr>Flight Simulators</vt:lpstr>
      <vt:lpstr>Mishap Examples </vt:lpstr>
      <vt:lpstr>Cockpit Updates  Advanced Technology &amp; New Flight Systems/Instruments</vt:lpstr>
      <vt:lpstr>Reason’s Model of Error      “Swiss Cheese Model” (SCM)</vt:lpstr>
      <vt:lpstr>Prevention &amp; Mitigation</vt:lpstr>
      <vt:lpstr>Questions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Threat of Expertise A Review of Negative Transfer in Aviation Safety</dc:title>
  <dc:creator>Kristen Cook</dc:creator>
  <cp:lastModifiedBy>Kristen Cook</cp:lastModifiedBy>
  <cp:revision>45</cp:revision>
  <dcterms:created xsi:type="dcterms:W3CDTF">2022-12-08T01:09:32Z</dcterms:created>
  <dcterms:modified xsi:type="dcterms:W3CDTF">2024-02-04T13:54:24Z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